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64" r:id="rId2"/>
    <p:sldId id="384" r:id="rId3"/>
    <p:sldId id="378" r:id="rId4"/>
    <p:sldId id="346" r:id="rId5"/>
    <p:sldId id="396" r:id="rId6"/>
    <p:sldId id="425" r:id="rId7"/>
    <p:sldId id="385" r:id="rId8"/>
    <p:sldId id="410" r:id="rId9"/>
    <p:sldId id="444" r:id="rId10"/>
    <p:sldId id="411" r:id="rId11"/>
    <p:sldId id="419" r:id="rId12"/>
    <p:sldId id="406" r:id="rId13"/>
    <p:sldId id="412" r:id="rId14"/>
    <p:sldId id="426" r:id="rId15"/>
    <p:sldId id="438" r:id="rId16"/>
    <p:sldId id="439" r:id="rId17"/>
    <p:sldId id="445" r:id="rId18"/>
    <p:sldId id="443" r:id="rId19"/>
    <p:sldId id="440" r:id="rId20"/>
    <p:sldId id="441" r:id="rId21"/>
    <p:sldId id="442" r:id="rId22"/>
    <p:sldId id="446" r:id="rId23"/>
    <p:sldId id="420" r:id="rId24"/>
    <p:sldId id="424" r:id="rId25"/>
    <p:sldId id="422" r:id="rId26"/>
    <p:sldId id="433" r:id="rId27"/>
    <p:sldId id="447" r:id="rId28"/>
  </p:sldIdLst>
  <p:sldSz cx="9144000" cy="5143500" type="screen16x9"/>
  <p:notesSz cx="9855200" cy="6731000"/>
  <p:defaultTextStyle>
    <a:defPPr>
      <a:defRPr lang="nl-NL"/>
    </a:defPPr>
    <a:lvl1pPr marL="0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23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45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368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490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612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735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857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4980" algn="l" defTabSz="4081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18596" userDrawn="1">
          <p15:clr>
            <a:srgbClr val="A4A3A4"/>
          </p15:clr>
        </p15:guide>
        <p15:guide id="3" orient="horz" pos="9222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8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50"/>
    <a:srgbClr val="A7A900"/>
    <a:srgbClr val="53A31D"/>
    <a:srgbClr val="128FC2"/>
    <a:srgbClr val="E32527"/>
    <a:srgbClr val="FFCC00"/>
    <a:srgbClr val="E94C0A"/>
    <a:srgbClr val="FA2C43"/>
    <a:srgbClr val="E1B600"/>
    <a:srgbClr val="AF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 autoAdjust="0"/>
    <p:restoredTop sz="90424" autoAdjust="0"/>
  </p:normalViewPr>
  <p:slideViewPr>
    <p:cSldViewPr snapToGrid="0" snapToObjects="1">
      <p:cViewPr>
        <p:scale>
          <a:sx n="111" d="100"/>
          <a:sy n="111" d="100"/>
        </p:scale>
        <p:origin x="-78" y="-522"/>
      </p:cViewPr>
      <p:guideLst>
        <p:guide orient="horz" pos="9222"/>
        <p:guide orient="horz"/>
        <p:guide pos="18596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0587" cy="337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582334" y="0"/>
            <a:ext cx="4270587" cy="337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53B6C-87E3-4616-AE3B-1C7EC62F31E5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393282"/>
            <a:ext cx="4270587" cy="337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582334" y="6393282"/>
            <a:ext cx="4270587" cy="337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F4B3A-3108-4620-9677-4249D17EF64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402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0587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82334" y="0"/>
            <a:ext cx="4270587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FE667-6AAF-7E44-A5C5-27A7E58EAEC9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684463" y="504825"/>
            <a:ext cx="4486275" cy="252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5520" y="3197225"/>
            <a:ext cx="7884160" cy="3028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393282"/>
            <a:ext cx="4270587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82334" y="6393282"/>
            <a:ext cx="4270587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CD400-0A63-A649-A4DC-1FDB5485C06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16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1pPr>
    <a:lvl2pPr marL="141572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2pPr>
    <a:lvl3pPr marL="283144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3pPr>
    <a:lvl4pPr marL="424715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4pPr>
    <a:lvl5pPr marL="566286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5pPr>
    <a:lvl6pPr marL="707857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6pPr>
    <a:lvl7pPr marL="849429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7pPr>
    <a:lvl8pPr marL="991001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8pPr>
    <a:lvl9pPr marL="1132573" algn="l" defTabSz="141572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04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121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>
                <a:solidFill>
                  <a:prstClr val="black"/>
                </a:solidFill>
              </a:rPr>
              <a:pPr/>
              <a:t>15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>
                <a:solidFill>
                  <a:prstClr val="black"/>
                </a:solidFill>
              </a:rPr>
              <a:pPr/>
              <a:t>16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>
                <a:solidFill>
                  <a:prstClr val="black"/>
                </a:solidFill>
              </a:rPr>
              <a:pPr/>
              <a:t>17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1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>
                <a:solidFill>
                  <a:prstClr val="black"/>
                </a:solidFill>
              </a:rPr>
              <a:pPr/>
              <a:t>18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1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12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03E70F6C-C56C-4748-BFC6-B8EC0A19C4A6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415094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03E70F6C-C56C-4748-BFC6-B8EC0A19C4A6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398513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03E70F6C-C56C-4748-BFC6-B8EC0A19C4A6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86721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38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496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100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65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754188" y="931863"/>
            <a:ext cx="8280401" cy="465931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38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648BD04F-8A80-4EE1-BA8E-7C50C2E8BBA1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93777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648BD04F-8A80-4EE1-BA8E-7C50C2E8BBA1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419145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84463" y="504825"/>
            <a:ext cx="4486275" cy="25241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Zelfde plaatje voor containers:</a:t>
            </a:r>
          </a:p>
          <a:p>
            <a:r>
              <a:rPr lang="nl-NL" b="1" baseline="0" dirty="0" smtClean="0"/>
              <a:t>Verbinding</a:t>
            </a:r>
            <a:r>
              <a:rPr lang="nl-NL" baseline="0" dirty="0" smtClean="0"/>
              <a:t> Rotterdam-Venlo is </a:t>
            </a:r>
            <a:r>
              <a:rPr lang="nl-NL" b="1" baseline="0" dirty="0" smtClean="0"/>
              <a:t>cruciaal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D400-0A63-A649-A4DC-1FDB5485C06B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7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5800"/>
            <a:ext cx="6099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9CA54752-1388-4E1C-9851-CA91D2F68600}" type="slidenum">
              <a:rPr lang="nl-NL" sz="1200" smtClean="0">
                <a:solidFill>
                  <a:prstClr val="black"/>
                </a:solidFill>
              </a:rPr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nl-NL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2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17625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17625" fontAlgn="base">
              <a:spcBef>
                <a:spcPct val="0"/>
              </a:spcBef>
              <a:spcAft>
                <a:spcPct val="0"/>
              </a:spcAft>
              <a:defRPr/>
            </a:pPr>
            <a:fld id="{648BD04F-8A80-4EE1-BA8E-7C50C2E8BBA1}" type="slidenum">
              <a:rPr lang="nl-NL" sz="1200" smtClean="0"/>
              <a:pPr defTabSz="1317625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53814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84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84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21407439" y="498873"/>
            <a:ext cx="6642100" cy="1062632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476377" y="498873"/>
            <a:ext cx="19778663" cy="1062632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0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4941"/>
            <a:ext cx="4625265" cy="515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9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07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1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2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2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3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53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76376" y="2906317"/>
            <a:ext cx="13209588" cy="821888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838364" y="2906317"/>
            <a:ext cx="13211175" cy="821888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66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41" indent="0">
              <a:buNone/>
              <a:defRPr sz="1800" b="1"/>
            </a:lvl2pPr>
            <a:lvl3pPr marL="816082" indent="0">
              <a:buNone/>
              <a:defRPr sz="1600" b="1"/>
            </a:lvl3pPr>
            <a:lvl4pPr marL="1224123" indent="0">
              <a:buNone/>
              <a:defRPr sz="1400" b="1"/>
            </a:lvl4pPr>
            <a:lvl5pPr marL="1632163" indent="0">
              <a:buNone/>
              <a:defRPr sz="1400" b="1"/>
            </a:lvl5pPr>
            <a:lvl6pPr marL="2040204" indent="0">
              <a:buNone/>
              <a:defRPr sz="1400" b="1"/>
            </a:lvl6pPr>
            <a:lvl7pPr marL="2448245" indent="0">
              <a:buNone/>
              <a:defRPr sz="1400" b="1"/>
            </a:lvl7pPr>
            <a:lvl8pPr marL="2856286" indent="0">
              <a:buNone/>
              <a:defRPr sz="1400" b="1"/>
            </a:lvl8pPr>
            <a:lvl9pPr marL="3264327" indent="0">
              <a:buNone/>
              <a:defRPr sz="14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7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41" indent="0">
              <a:buNone/>
              <a:defRPr sz="1800" b="1"/>
            </a:lvl2pPr>
            <a:lvl3pPr marL="816082" indent="0">
              <a:buNone/>
              <a:defRPr sz="1600" b="1"/>
            </a:lvl3pPr>
            <a:lvl4pPr marL="1224123" indent="0">
              <a:buNone/>
              <a:defRPr sz="1400" b="1"/>
            </a:lvl4pPr>
            <a:lvl5pPr marL="1632163" indent="0">
              <a:buNone/>
              <a:defRPr sz="1400" b="1"/>
            </a:lvl5pPr>
            <a:lvl6pPr marL="2040204" indent="0">
              <a:buNone/>
              <a:defRPr sz="1400" b="1"/>
            </a:lvl6pPr>
            <a:lvl7pPr marL="2448245" indent="0">
              <a:buNone/>
              <a:defRPr sz="1400" b="1"/>
            </a:lvl7pPr>
            <a:lvl8pPr marL="2856286" indent="0">
              <a:buNone/>
              <a:defRPr sz="1400" b="1"/>
            </a:lvl8pPr>
            <a:lvl9pPr marL="3264327" indent="0">
              <a:buNone/>
              <a:defRPr sz="14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43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05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40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041" indent="0">
              <a:buNone/>
              <a:defRPr sz="1100"/>
            </a:lvl2pPr>
            <a:lvl3pPr marL="816082" indent="0">
              <a:buNone/>
              <a:defRPr sz="900"/>
            </a:lvl3pPr>
            <a:lvl4pPr marL="1224123" indent="0">
              <a:buNone/>
              <a:defRPr sz="800"/>
            </a:lvl4pPr>
            <a:lvl5pPr marL="1632163" indent="0">
              <a:buNone/>
              <a:defRPr sz="800"/>
            </a:lvl5pPr>
            <a:lvl6pPr marL="2040204" indent="0">
              <a:buNone/>
              <a:defRPr sz="800"/>
            </a:lvl6pPr>
            <a:lvl7pPr marL="2448245" indent="0">
              <a:buNone/>
              <a:defRPr sz="800"/>
            </a:lvl7pPr>
            <a:lvl8pPr marL="2856286" indent="0">
              <a:buNone/>
              <a:defRPr sz="800"/>
            </a:lvl8pPr>
            <a:lvl9pPr marL="3264327" indent="0">
              <a:buNone/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89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8041" indent="0">
              <a:buNone/>
              <a:defRPr sz="2500"/>
            </a:lvl2pPr>
            <a:lvl3pPr marL="816082" indent="0">
              <a:buNone/>
              <a:defRPr sz="2100"/>
            </a:lvl3pPr>
            <a:lvl4pPr marL="1224123" indent="0">
              <a:buNone/>
              <a:defRPr sz="1800"/>
            </a:lvl4pPr>
            <a:lvl5pPr marL="1632163" indent="0">
              <a:buNone/>
              <a:defRPr sz="1800"/>
            </a:lvl5pPr>
            <a:lvl6pPr marL="2040204" indent="0">
              <a:buNone/>
              <a:defRPr sz="1800"/>
            </a:lvl6pPr>
            <a:lvl7pPr marL="2448245" indent="0">
              <a:buNone/>
              <a:defRPr sz="1800"/>
            </a:lvl7pPr>
            <a:lvl8pPr marL="2856286" indent="0">
              <a:buNone/>
              <a:defRPr sz="1800"/>
            </a:lvl8pPr>
            <a:lvl9pPr marL="3264327" indent="0">
              <a:buNone/>
              <a:defRPr sz="18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041" indent="0">
              <a:buNone/>
              <a:defRPr sz="1100"/>
            </a:lvl2pPr>
            <a:lvl3pPr marL="816082" indent="0">
              <a:buNone/>
              <a:defRPr sz="900"/>
            </a:lvl3pPr>
            <a:lvl4pPr marL="1224123" indent="0">
              <a:buNone/>
              <a:defRPr sz="800"/>
            </a:lvl4pPr>
            <a:lvl5pPr marL="1632163" indent="0">
              <a:buNone/>
              <a:defRPr sz="800"/>
            </a:lvl5pPr>
            <a:lvl6pPr marL="2040204" indent="0">
              <a:buNone/>
              <a:defRPr sz="800"/>
            </a:lvl6pPr>
            <a:lvl7pPr marL="2448245" indent="0">
              <a:buNone/>
              <a:defRPr sz="800"/>
            </a:lvl7pPr>
            <a:lvl8pPr marL="2856286" indent="0">
              <a:buNone/>
              <a:defRPr sz="800"/>
            </a:lvl8pPr>
            <a:lvl9pPr marL="3264327" indent="0">
              <a:buNone/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0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625" tIns="40812" rIns="81625" bIns="40812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81625" tIns="40812" rIns="81625" bIns="40812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22366-75D4-B147-B202-804AD67C5E02}" type="datetimeFigureOut">
              <a:rPr lang="nl-NL" smtClean="0"/>
              <a:pPr/>
              <a:t>30-9-2018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8CB35-BDFA-CF42-AF91-7A4884E5932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32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08041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31" indent="-306031" algn="l" defTabSz="40804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066" indent="-255025" algn="l" defTabSz="40804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102" indent="-204020" algn="l" defTabSz="4080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143" indent="-204020" algn="l" defTabSz="408041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184" indent="-204020" algn="l" defTabSz="408041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225" indent="-204020" algn="l" defTabSz="4080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266" indent="-204020" algn="l" defTabSz="4080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306" indent="-204020" algn="l" defTabSz="4080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346" indent="-204020" algn="l" defTabSz="4080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41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82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123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163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204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245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286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327" algn="l" defTabSz="4080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Ysp-r5eDWAhUHLFAKHdgnDQwQjRwIBw&amp;url=http://news.dataforcities.org/2016/11/wccd-signs-partnership-with-dutch.html&amp;psig=AOvVaw3uhHauyazb5SQAeA1ym_Ez&amp;ust=150754401110185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guardian.com/politics/2017/jan/19/crisis-of-statistics-big-data-democracy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2.png"/><Relationship Id="rId3" Type="http://schemas.openxmlformats.org/officeDocument/2006/relationships/image" Target="../media/image27.jpeg"/><Relationship Id="rId21" Type="http://schemas.openxmlformats.org/officeDocument/2006/relationships/image" Target="../media/image45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59.pn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31" Type="http://schemas.microsoft.com/office/2007/relationships/hdphoto" Target="../media/hdphoto1.wdp"/><Relationship Id="rId44" Type="http://schemas.openxmlformats.org/officeDocument/2006/relationships/image" Target="../media/image67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8.png"/><Relationship Id="rId43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hyperlink" Target="https://i311717.hera.fhict.nl/#/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i5kovh5uDWAhVCJVAKHXxEAAwQjRwIBw&amp;url=http://www.mountainguides.com/carstensz-tr2012.shtml&amp;psig=AOvVaw2Lz-3t5bNyy2YK2YMbTdh2&amp;ust=150754433454022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jz8riT9-DWAhWKbFAKHaHvAvMQjRwIBw&amp;url=https://iso.500px.com/fresh-funds-mean-a-very-bright-future-of-the-500px-community/&amp;psig=AOvVaw1yU0FvFg95ywHJNYFiJTA8&amp;ust=150754881083108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>
          <a:xfrm>
            <a:off x="0" y="-19050"/>
            <a:ext cx="9159512" cy="51873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741"/>
            <a:ext cx="9144000" cy="5327369"/>
          </a:xfrm>
          <a:prstGeom prst="rect">
            <a:avLst/>
          </a:prstGeom>
        </p:spPr>
      </p:pic>
      <p:sp>
        <p:nvSpPr>
          <p:cNvPr id="6" name="Afgeronde rechthoek 5"/>
          <p:cNvSpPr/>
          <p:nvPr/>
        </p:nvSpPr>
        <p:spPr>
          <a:xfrm>
            <a:off x="253214" y="3624942"/>
            <a:ext cx="8890785" cy="9715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sz="1200" dirty="0"/>
          </a:p>
        </p:txBody>
      </p:sp>
      <p:sp>
        <p:nvSpPr>
          <p:cNvPr id="8" name="Tijdelijke aanduiding voor tekst 2"/>
          <p:cNvSpPr txBox="1">
            <a:spLocks/>
          </p:cNvSpPr>
          <p:nvPr/>
        </p:nvSpPr>
        <p:spPr>
          <a:xfrm>
            <a:off x="438430" y="3019078"/>
            <a:ext cx="8223876" cy="1106551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defPPr>
              <a:defRPr lang="nl-NL"/>
            </a:defPPr>
            <a:lvl1pPr marL="0" algn="l" defTabSz="408123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23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245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368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490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612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8735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6857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4980" algn="l" defTabSz="40812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08041">
              <a:lnSpc>
                <a:spcPts val="4050"/>
              </a:lnSpc>
              <a:spcBef>
                <a:spcPct val="20000"/>
              </a:spcBef>
            </a:pPr>
            <a:endParaRPr lang="nl-NL" sz="2600" b="1" dirty="0" smtClean="0">
              <a:solidFill>
                <a:schemeClr val="accent1"/>
              </a:solidFill>
              <a:latin typeface="+mj-lt"/>
            </a:endParaRPr>
          </a:p>
          <a:p>
            <a:pPr defTabSz="408041">
              <a:lnSpc>
                <a:spcPts val="4050"/>
              </a:lnSpc>
              <a:spcBef>
                <a:spcPct val="20000"/>
              </a:spcBef>
            </a:pPr>
            <a:endParaRPr lang="nl-NL" sz="2600" b="1" dirty="0" smtClean="0">
              <a:solidFill>
                <a:schemeClr val="accent1"/>
              </a:solidFill>
              <a:latin typeface="+mj-lt"/>
            </a:endParaRPr>
          </a:p>
          <a:p>
            <a:pPr algn="ctr" defTabSz="408041">
              <a:lnSpc>
                <a:spcPts val="4050"/>
              </a:lnSpc>
              <a:spcBef>
                <a:spcPct val="20000"/>
              </a:spcBef>
            </a:pPr>
            <a:r>
              <a:rPr lang="nl-NL" sz="2600" b="1" dirty="0" smtClean="0">
                <a:solidFill>
                  <a:schemeClr val="accent1"/>
                </a:solidFill>
                <a:latin typeface="+mj-lt"/>
              </a:rPr>
              <a:t>Urban </a:t>
            </a:r>
            <a:r>
              <a:rPr lang="nl-NL" sz="2600" b="1" smtClean="0">
                <a:solidFill>
                  <a:schemeClr val="accent1"/>
                </a:solidFill>
                <a:latin typeface="+mj-lt"/>
              </a:rPr>
              <a:t>Data Centers </a:t>
            </a:r>
            <a:r>
              <a:rPr lang="nl-NL" sz="2600" b="1" dirty="0" smtClean="0">
                <a:solidFill>
                  <a:schemeClr val="accent1"/>
                </a:solidFill>
                <a:latin typeface="+mj-lt"/>
              </a:rPr>
              <a:t>in The Netherlands</a:t>
            </a:r>
            <a:endParaRPr lang="nl-NL" sz="2600" b="1" dirty="0">
              <a:solidFill>
                <a:schemeClr val="accent1"/>
              </a:solidFill>
              <a:latin typeface="+mj-lt"/>
            </a:endParaRPr>
          </a:p>
          <a:p>
            <a:pPr defTabSz="408041">
              <a:lnSpc>
                <a:spcPts val="4050"/>
              </a:lnSpc>
              <a:spcBef>
                <a:spcPct val="20000"/>
              </a:spcBef>
            </a:pPr>
            <a:endParaRPr lang="nl-NL" sz="33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253214" y="4596492"/>
            <a:ext cx="8890786" cy="731482"/>
          </a:xfrm>
          <a:prstGeom prst="round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sz="1200" dirty="0"/>
          </a:p>
        </p:txBody>
      </p:sp>
      <p:sp>
        <p:nvSpPr>
          <p:cNvPr id="10" name="Afgeronde rechthoek 9"/>
          <p:cNvSpPr/>
          <p:nvPr/>
        </p:nvSpPr>
        <p:spPr>
          <a:xfrm flipV="1">
            <a:off x="253214" y="1784888"/>
            <a:ext cx="860284" cy="45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sz="1200" dirty="0"/>
          </a:p>
        </p:txBody>
      </p:sp>
      <p:sp>
        <p:nvSpPr>
          <p:cNvPr id="2" name="Rechthoek 1"/>
          <p:cNvSpPr/>
          <p:nvPr/>
        </p:nvSpPr>
        <p:spPr>
          <a:xfrm>
            <a:off x="422917" y="4596492"/>
            <a:ext cx="7070865" cy="73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8041">
              <a:lnSpc>
                <a:spcPts val="2250"/>
              </a:lnSpc>
              <a:spcBef>
                <a:spcPct val="20000"/>
              </a:spcBef>
            </a:pPr>
            <a:r>
              <a:rPr lang="nl-NL" dirty="0" smtClean="0">
                <a:solidFill>
                  <a:schemeClr val="bg1"/>
                </a:solidFill>
                <a:latin typeface="+mj-lt"/>
              </a:rPr>
              <a:t>Barteld Braaksma - CBS </a:t>
            </a:r>
            <a:r>
              <a:rPr lang="nl-NL" dirty="0" err="1" smtClean="0">
                <a:solidFill>
                  <a:schemeClr val="bg1"/>
                </a:solidFill>
                <a:latin typeface="+mj-lt"/>
              </a:rPr>
              <a:t>Innovation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Manager</a:t>
            </a:r>
            <a:endParaRPr lang="nl-NL" b="1" dirty="0">
              <a:solidFill>
                <a:schemeClr val="bg1"/>
              </a:solidFill>
              <a:latin typeface="+mj-lt"/>
            </a:endParaRPr>
          </a:p>
          <a:p>
            <a:pPr defTabSz="408041">
              <a:lnSpc>
                <a:spcPts val="2250"/>
              </a:lnSpc>
              <a:spcBef>
                <a:spcPct val="20000"/>
              </a:spcBef>
            </a:pPr>
            <a:r>
              <a:rPr lang="nl-NL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C:\Users\Barteld\Desktop\Presentaties\Smartstatistics4citi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71" y="170946"/>
            <a:ext cx="1384300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7172" name="Tekstvak 13"/>
          <p:cNvSpPr txBox="1">
            <a:spLocks noChangeArrowheads="1"/>
          </p:cNvSpPr>
          <p:nvPr/>
        </p:nvSpPr>
        <p:spPr bwMode="auto">
          <a:xfrm>
            <a:off x="313175" y="3995801"/>
            <a:ext cx="5240875" cy="65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bg1"/>
                </a:solidFill>
                <a:latin typeface="Cambria" pitchFamily="18" charset="0"/>
              </a:rPr>
              <a:t>Leegstandsbepaling op basis van basisregistraties</a:t>
            </a: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10" name="Afgeronde rechthoek 9"/>
          <p:cNvSpPr/>
          <p:nvPr/>
        </p:nvSpPr>
        <p:spPr>
          <a:xfrm>
            <a:off x="0" y="3950573"/>
            <a:ext cx="8820472" cy="9713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dirty="0"/>
          </a:p>
        </p:txBody>
      </p:sp>
      <p:sp>
        <p:nvSpPr>
          <p:cNvPr id="7175" name="Tekstvak 13"/>
          <p:cNvSpPr txBox="1">
            <a:spLocks noChangeArrowheads="1"/>
          </p:cNvSpPr>
          <p:nvPr/>
        </p:nvSpPr>
        <p:spPr bwMode="auto">
          <a:xfrm>
            <a:off x="303833" y="3974657"/>
            <a:ext cx="7796559" cy="152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08074" eaLnBrk="1" hangingPunct="1">
              <a:defRPr/>
            </a:pPr>
            <a:endParaRPr lang="nl-NL" sz="12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defTabSz="408074" eaLnBrk="1" hangingPunct="1">
              <a:defRPr/>
            </a:pP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Information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presented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at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the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opening of UDC The Hague, September 2017 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as part of a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Fact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Sheet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inspired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by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results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from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the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data camp</a:t>
            </a:r>
          </a:p>
          <a:p>
            <a:pPr eaLnBrk="1" hangingPunct="1"/>
            <a:endParaRPr lang="nl-NL" sz="1800" b="1" dirty="0">
              <a:solidFill>
                <a:schemeClr val="bg1"/>
              </a:solidFill>
              <a:latin typeface="Cambria" pitchFamily="18" charset="0"/>
            </a:endParaRPr>
          </a:p>
          <a:p>
            <a:pPr eaLnBrk="1" hangingPunct="1"/>
            <a:endParaRPr lang="nl-NL" sz="2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F722D-817A-4E81-8565-9DBBEABB77B2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  <p:sp>
        <p:nvSpPr>
          <p:cNvPr id="7179" name="Rechthoek 1"/>
          <p:cNvSpPr>
            <a:spLocks noChangeArrowheads="1"/>
          </p:cNvSpPr>
          <p:nvPr/>
        </p:nvSpPr>
        <p:spPr bwMode="auto">
          <a:xfrm>
            <a:off x="2737940" y="1042469"/>
            <a:ext cx="6288558" cy="27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/>
          <a:p>
            <a:endParaRPr lang="nl-NL" sz="1600" b="1" dirty="0">
              <a:solidFill>
                <a:schemeClr val="bg1"/>
              </a:solidFill>
            </a:endParaRPr>
          </a:p>
        </p:txBody>
      </p:sp>
      <p:pic>
        <p:nvPicPr>
          <p:cNvPr id="11" name="Afbeelding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7" y="3366137"/>
            <a:ext cx="629053" cy="5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teld\Pictures\Factsheet 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14" y="75451"/>
            <a:ext cx="5425686" cy="38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17573" y="418744"/>
            <a:ext cx="245663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1" dirty="0" err="1" smtClean="0">
                <a:solidFill>
                  <a:srgbClr val="00B050"/>
                </a:solidFill>
              </a:rPr>
              <a:t>Poverty</a:t>
            </a:r>
            <a:r>
              <a:rPr lang="nl-NL" sz="1800" b="1" dirty="0" smtClean="0">
                <a:solidFill>
                  <a:srgbClr val="00B050"/>
                </a:solidFill>
              </a:rPr>
              <a:t> </a:t>
            </a:r>
            <a:r>
              <a:rPr lang="nl-NL" sz="1800" b="1" dirty="0" err="1" smtClean="0">
                <a:solidFill>
                  <a:srgbClr val="00B050"/>
                </a:solidFill>
              </a:rPr>
              <a:t>among</a:t>
            </a:r>
            <a:r>
              <a:rPr lang="nl-NL" sz="1800" b="1" dirty="0" smtClean="0">
                <a:solidFill>
                  <a:srgbClr val="00B050"/>
                </a:solidFill>
              </a:rPr>
              <a:t> </a:t>
            </a:r>
            <a:r>
              <a:rPr lang="nl-NL" sz="1800" b="1" dirty="0" err="1" smtClean="0">
                <a:solidFill>
                  <a:srgbClr val="00B050"/>
                </a:solidFill>
              </a:rPr>
              <a:t>children</a:t>
            </a:r>
            <a:endParaRPr lang="nl-NL" sz="1800" b="1" dirty="0" smtClean="0">
              <a:solidFill>
                <a:srgbClr val="00B050"/>
              </a:solidFill>
            </a:endParaRPr>
          </a:p>
          <a:p>
            <a:r>
              <a:rPr lang="nl-NL" sz="1800" b="1" dirty="0">
                <a:solidFill>
                  <a:srgbClr val="00B050"/>
                </a:solidFill>
              </a:rPr>
              <a:t>i</a:t>
            </a:r>
            <a:r>
              <a:rPr lang="nl-NL" sz="1800" b="1" dirty="0" smtClean="0">
                <a:solidFill>
                  <a:srgbClr val="00B050"/>
                </a:solidFill>
              </a:rPr>
              <a:t>n The Hague</a:t>
            </a:r>
            <a:endParaRPr lang="nl-NL" sz="1800" b="1" dirty="0">
              <a:solidFill>
                <a:srgbClr val="00B050"/>
              </a:solidFill>
            </a:endParaRPr>
          </a:p>
          <a:p>
            <a:endParaRPr lang="nl-NL" dirty="0">
              <a:solidFill>
                <a:srgbClr val="00B050"/>
              </a:solidFill>
            </a:endParaRPr>
          </a:p>
          <a:p>
            <a:r>
              <a:rPr lang="nl-NL" dirty="0" smtClean="0">
                <a:solidFill>
                  <a:srgbClr val="00B050"/>
                </a:solidFill>
              </a:rPr>
              <a:t>Information 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err="1" smtClean="0">
                <a:solidFill>
                  <a:srgbClr val="00B050"/>
                </a:solidFill>
              </a:rPr>
              <a:t>Children</a:t>
            </a:r>
            <a:r>
              <a:rPr lang="nl-NL" dirty="0" smtClean="0">
                <a:solidFill>
                  <a:srgbClr val="00B050"/>
                </a:solidFill>
              </a:rPr>
              <a:t> </a:t>
            </a:r>
            <a:r>
              <a:rPr lang="nl-NL" dirty="0" err="1" smtClean="0">
                <a:solidFill>
                  <a:srgbClr val="00B050"/>
                </a:solidFill>
              </a:rPr>
              <a:t>affected</a:t>
            </a:r>
            <a:endParaRPr lang="nl-NL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smtClean="0">
                <a:solidFill>
                  <a:srgbClr val="00B050"/>
                </a:solidFill>
              </a:rPr>
              <a:t>Parents’ </a:t>
            </a:r>
            <a:r>
              <a:rPr lang="nl-NL" dirty="0" err="1" smtClean="0">
                <a:solidFill>
                  <a:srgbClr val="00B050"/>
                </a:solidFill>
              </a:rPr>
              <a:t>work</a:t>
            </a:r>
            <a:endParaRPr lang="nl-NL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smtClean="0">
                <a:solidFill>
                  <a:srgbClr val="00B050"/>
                </a:solidFill>
              </a:rPr>
              <a:t>Family </a:t>
            </a:r>
            <a:r>
              <a:rPr lang="nl-NL" dirty="0" err="1" smtClean="0">
                <a:solidFill>
                  <a:srgbClr val="00B050"/>
                </a:solidFill>
              </a:rPr>
              <a:t>situation</a:t>
            </a:r>
            <a:endParaRPr lang="nl-NL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err="1" smtClean="0">
                <a:solidFill>
                  <a:srgbClr val="00B050"/>
                </a:solidFill>
              </a:rPr>
              <a:t>Education</a:t>
            </a:r>
            <a:r>
              <a:rPr lang="nl-NL" dirty="0" smtClean="0">
                <a:solidFill>
                  <a:srgbClr val="00B050"/>
                </a:solidFill>
              </a:rPr>
              <a:t> level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smtClean="0">
                <a:solidFill>
                  <a:srgbClr val="00B050"/>
                </a:solidFill>
              </a:rPr>
              <a:t>Living environment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err="1" smtClean="0">
                <a:solidFill>
                  <a:srgbClr val="00B050"/>
                </a:solidFill>
              </a:rPr>
              <a:t>Duration</a:t>
            </a:r>
            <a:endParaRPr lang="nl-NL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642" y="-14940"/>
            <a:ext cx="2890156" cy="5158440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220487" y="180895"/>
            <a:ext cx="7258933" cy="459221"/>
          </a:xfrm>
          <a:prstGeom prst="rect">
            <a:avLst/>
          </a:prstGeom>
          <a:noFill/>
        </p:spPr>
        <p:txBody>
          <a:bodyPr wrap="square" lIns="226184" tIns="113090" rIns="226184" bIns="113090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80000"/>
              </a:lnSpc>
            </a:pPr>
            <a:endParaRPr lang="nl-NL" sz="1800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1109083" y="3477408"/>
            <a:ext cx="1061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smtClean="0">
                <a:solidFill>
                  <a:schemeClr val="bg1"/>
                </a:solidFill>
                <a:latin typeface="Soho Pro Medium"/>
                <a:cs typeface="Soho Pro Medium"/>
              </a:rPr>
              <a:t>Urban</a:t>
            </a:r>
            <a:endParaRPr lang="nl-NL" sz="2200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15243" y="245080"/>
            <a:ext cx="7991943" cy="222490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sz="1400" b="1" i="1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Better</a:t>
            </a:r>
            <a:r>
              <a:rPr lang="nl-NL" sz="1400" b="1" i="1" spc="93" dirty="0" smtClean="0">
                <a:solidFill>
                  <a:schemeClr val="tx2"/>
                </a:solidFill>
                <a:latin typeface="+mj-lt"/>
                <a:cs typeface="Soho Pro Medium"/>
              </a:rPr>
              <a:t> </a:t>
            </a:r>
            <a:r>
              <a:rPr lang="nl-NL" sz="1400" b="1" i="1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understanding</a:t>
            </a:r>
            <a:r>
              <a:rPr lang="nl-NL" sz="1400" b="1" i="1" spc="93" dirty="0" smtClean="0">
                <a:solidFill>
                  <a:schemeClr val="tx2"/>
                </a:solidFill>
                <a:latin typeface="+mj-lt"/>
                <a:cs typeface="Soho Pro Medium"/>
              </a:rPr>
              <a:t> </a:t>
            </a:r>
            <a:r>
              <a:rPr lang="nl-NL" sz="1400" spc="93" dirty="0" smtClean="0">
                <a:solidFill>
                  <a:schemeClr val="tx2"/>
                </a:solidFill>
                <a:latin typeface="+mj-lt"/>
                <a:cs typeface="Soho Pro Medium"/>
              </a:rPr>
              <a:t>cross </a:t>
            </a:r>
            <a:r>
              <a:rPr lang="nl-NL" sz="1400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national</a:t>
            </a:r>
            <a:r>
              <a:rPr lang="nl-NL" sz="1400" spc="93" dirty="0" smtClean="0">
                <a:solidFill>
                  <a:schemeClr val="tx2"/>
                </a:solidFill>
                <a:latin typeface="+mj-lt"/>
                <a:cs typeface="Soho Pro Medium"/>
              </a:rPr>
              <a:t> border </a:t>
            </a:r>
            <a:r>
              <a:rPr lang="nl-NL" sz="1400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transportation</a:t>
            </a:r>
            <a:r>
              <a:rPr lang="nl-NL" sz="1400" spc="93" dirty="0" smtClean="0">
                <a:solidFill>
                  <a:schemeClr val="tx2"/>
                </a:solidFill>
                <a:latin typeface="+mj-lt"/>
                <a:cs typeface="Soho Pro Medium"/>
              </a:rPr>
              <a:t> of </a:t>
            </a:r>
            <a:r>
              <a:rPr lang="nl-NL" sz="1400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goods</a:t>
            </a:r>
            <a:r>
              <a:rPr lang="nl-NL" sz="1400" spc="93" dirty="0" smtClean="0">
                <a:solidFill>
                  <a:schemeClr val="tx2"/>
                </a:solidFill>
                <a:latin typeface="+mj-lt"/>
                <a:cs typeface="Soho Pro Medium"/>
              </a:rPr>
              <a:t> </a:t>
            </a:r>
            <a:r>
              <a:rPr lang="nl-NL" sz="1400" b="1" spc="93" dirty="0" smtClean="0">
                <a:solidFill>
                  <a:schemeClr val="tx2"/>
                </a:solidFill>
                <a:latin typeface="+mj-lt"/>
                <a:cs typeface="Soho Pro Medium"/>
              </a:rPr>
              <a:t>(</a:t>
            </a:r>
            <a:r>
              <a:rPr lang="nl-NL" sz="1400" b="1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used</a:t>
            </a:r>
            <a:r>
              <a:rPr lang="nl-NL" sz="1400" b="1" spc="93" dirty="0" smtClean="0">
                <a:solidFill>
                  <a:schemeClr val="tx2"/>
                </a:solidFill>
                <a:latin typeface="+mj-lt"/>
                <a:cs typeface="Soho Pro Medium"/>
              </a:rPr>
              <a:t> </a:t>
            </a:r>
            <a:r>
              <a:rPr lang="nl-NL" sz="1400" b="1" spc="93" dirty="0" err="1" smtClean="0">
                <a:solidFill>
                  <a:schemeClr val="tx2"/>
                </a:solidFill>
                <a:latin typeface="+mj-lt"/>
                <a:cs typeface="Soho Pro Medium"/>
              </a:rPr>
              <a:t>for</a:t>
            </a:r>
            <a:r>
              <a:rPr lang="nl-NL" sz="1400" b="1" spc="93" dirty="0" smtClean="0">
                <a:solidFill>
                  <a:schemeClr val="tx2"/>
                </a:solidFill>
                <a:latin typeface="+mj-lt"/>
                <a:cs typeface="Soho Pro Medium"/>
              </a:rPr>
              <a:t> citymarketing)   </a:t>
            </a:r>
            <a:endParaRPr lang="nl-NL" sz="1400" spc="93" dirty="0">
              <a:solidFill>
                <a:schemeClr val="tx2"/>
              </a:solidFill>
              <a:cs typeface="Soho Pro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43" y="1185923"/>
            <a:ext cx="8559204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8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287" y="246654"/>
            <a:ext cx="5220072" cy="399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1308194" y="778991"/>
            <a:ext cx="5444291" cy="343589"/>
          </a:xfrm>
          <a:prstGeom prst="rect">
            <a:avLst/>
          </a:prstGeom>
          <a:noFill/>
        </p:spPr>
        <p:txBody>
          <a:bodyPr lIns="169551" tIns="84774" rIns="169551" bIns="847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305949">
              <a:lnSpc>
                <a:spcPct val="80000"/>
              </a:lnSpc>
              <a:defRPr/>
            </a:pPr>
            <a:endParaRPr lang="nl-NL" sz="1400" dirty="0">
              <a:solidFill>
                <a:prstClr val="white"/>
              </a:solidFill>
              <a:latin typeface="Soho Pro Medium"/>
              <a:cs typeface="Soho Pro Medium"/>
            </a:endParaRPr>
          </a:p>
        </p:txBody>
      </p:sp>
      <p:sp>
        <p:nvSpPr>
          <p:cNvPr id="13" name="Afgeronde rechthoek 12"/>
          <p:cNvSpPr/>
          <p:nvPr/>
        </p:nvSpPr>
        <p:spPr>
          <a:xfrm>
            <a:off x="0" y="4083918"/>
            <a:ext cx="8892480" cy="889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9608" tIns="84803" rIns="169608" bIns="84803" anchor="ctr"/>
          <a:lstStyle/>
          <a:p>
            <a:pPr algn="ctr" defTabSz="305949">
              <a:defRPr/>
            </a:pPr>
            <a:endParaRPr lang="nl-NL" sz="400">
              <a:solidFill>
                <a:prstClr val="white"/>
              </a:solidFill>
            </a:endParaRPr>
          </a:p>
        </p:txBody>
      </p:sp>
      <p:sp>
        <p:nvSpPr>
          <p:cNvPr id="14" name="Tekstvak 13"/>
          <p:cNvSpPr txBox="1">
            <a:spLocks noChangeArrowheads="1"/>
          </p:cNvSpPr>
          <p:nvPr/>
        </p:nvSpPr>
        <p:spPr bwMode="auto">
          <a:xfrm>
            <a:off x="187306" y="4309568"/>
            <a:ext cx="8624620" cy="76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224" tIns="10612" rIns="21224" bIns="10612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543" eaLnBrk="1" hangingPunct="1"/>
            <a:r>
              <a:rPr lang="nl-NL" sz="1200" b="1" i="1" dirty="0" smtClean="0">
                <a:solidFill>
                  <a:schemeClr val="bg1"/>
                </a:solidFill>
                <a:latin typeface="Arial" pitchFamily="34" charset="0"/>
              </a:rPr>
              <a:t>Data </a:t>
            </a:r>
            <a:r>
              <a:rPr lang="nl-NL" sz="1200" b="1" i="1" dirty="0" err="1" smtClean="0">
                <a:solidFill>
                  <a:schemeClr val="bg1"/>
                </a:solidFill>
                <a:latin typeface="Arial" pitchFamily="34" charset="0"/>
              </a:rPr>
              <a:t>driven</a:t>
            </a:r>
            <a:r>
              <a:rPr lang="nl-NL" sz="1200" b="1" i="1" dirty="0" smtClean="0">
                <a:solidFill>
                  <a:schemeClr val="bg1"/>
                </a:solidFill>
                <a:latin typeface="Arial" pitchFamily="34" charset="0"/>
              </a:rPr>
              <a:t> (investment) </a:t>
            </a:r>
            <a:r>
              <a:rPr lang="nl-NL" sz="1200" b="1" i="1" dirty="0" err="1" smtClean="0">
                <a:solidFill>
                  <a:schemeClr val="bg1"/>
                </a:solidFill>
                <a:latin typeface="Arial" pitchFamily="34" charset="0"/>
              </a:rPr>
              <a:t>decision</a:t>
            </a:r>
            <a:r>
              <a:rPr lang="nl-NL" sz="1200" b="1" i="1" dirty="0" smtClean="0">
                <a:solidFill>
                  <a:schemeClr val="bg1"/>
                </a:solidFill>
                <a:latin typeface="Arial" pitchFamily="34" charset="0"/>
              </a:rPr>
              <a:t> making in UDC Eindhoven</a:t>
            </a:r>
            <a:br>
              <a:rPr lang="nl-NL" sz="1200" b="1" i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200" dirty="0" err="1">
                <a:solidFill>
                  <a:prstClr val="white"/>
                </a:solidFill>
                <a:latin typeface="Arial" pitchFamily="34" charset="0"/>
              </a:rPr>
              <a:t>W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here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 are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the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electric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cars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? </a:t>
            </a:r>
            <a:b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</a:b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Information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used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  <a:latin typeface="Arial" pitchFamily="34" charset="0"/>
              </a:rPr>
              <a:t>to</a:t>
            </a:r>
            <a:r>
              <a:rPr lang="nl-NL" sz="12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Arial" pitchFamily="34" charset="0"/>
              </a:rPr>
              <a:t>install</a:t>
            </a:r>
            <a:r>
              <a:rPr lang="nl-NL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Arial" pitchFamily="34" charset="0"/>
              </a:rPr>
              <a:t>charging</a:t>
            </a:r>
            <a:r>
              <a:rPr lang="nl-NL" sz="1200" dirty="0">
                <a:solidFill>
                  <a:schemeClr val="bg1"/>
                </a:solidFill>
                <a:latin typeface="Arial" pitchFamily="34" charset="0"/>
              </a:rPr>
              <a:t> stations </a:t>
            </a:r>
            <a:r>
              <a:rPr lang="nl-NL" sz="1200" dirty="0" err="1">
                <a:solidFill>
                  <a:schemeClr val="bg1"/>
                </a:solidFill>
                <a:latin typeface="Arial" pitchFamily="34" charset="0"/>
              </a:rPr>
              <a:t>for</a:t>
            </a:r>
            <a:r>
              <a:rPr lang="nl-NL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Arial" pitchFamily="34" charset="0"/>
              </a:rPr>
              <a:t>e</a:t>
            </a:r>
            <a:r>
              <a:rPr lang="nl-NL" sz="1200" dirty="0" err="1">
                <a:solidFill>
                  <a:prstClr val="white"/>
                </a:solidFill>
                <a:latin typeface="Arial" pitchFamily="34" charset="0"/>
              </a:rPr>
              <a:t>lectric</a:t>
            </a:r>
            <a:r>
              <a:rPr lang="nl-NL" sz="12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nl-NL" sz="1200" dirty="0" err="1">
                <a:solidFill>
                  <a:prstClr val="white"/>
                </a:solidFill>
                <a:latin typeface="Arial" pitchFamily="34" charset="0"/>
              </a:rPr>
              <a:t>cars</a:t>
            </a:r>
            <a:r>
              <a:rPr lang="nl-NL" sz="1200" dirty="0">
                <a:solidFill>
                  <a:prstClr val="white"/>
                </a:solidFill>
                <a:latin typeface="Arial" pitchFamily="34" charset="0"/>
              </a:rPr>
              <a:t> in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the</a:t>
            </a:r>
            <a:r>
              <a:rPr lang="nl-NL" sz="1200" dirty="0" smtClean="0">
                <a:solidFill>
                  <a:prstClr val="white"/>
                </a:solidFill>
                <a:latin typeface="Arial" pitchFamily="34" charset="0"/>
              </a:rPr>
              <a:t> right </a:t>
            </a:r>
            <a:r>
              <a:rPr lang="nl-NL" sz="1200" dirty="0" err="1" smtClean="0">
                <a:solidFill>
                  <a:prstClr val="white"/>
                </a:solidFill>
                <a:latin typeface="Arial" pitchFamily="34" charset="0"/>
              </a:rPr>
              <a:t>places</a:t>
            </a:r>
            <a:endParaRPr lang="nl-NL" sz="1200" dirty="0">
              <a:solidFill>
                <a:prstClr val="white"/>
              </a:solidFill>
              <a:latin typeface="Arial" pitchFamily="34" charset="0"/>
            </a:endParaRPr>
          </a:p>
          <a:p>
            <a:pPr defTabSz="685543" eaLnBrk="1" hangingPunct="1"/>
            <a:endParaRPr lang="nl-NL" sz="1200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5129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07" y="3499482"/>
            <a:ext cx="629053" cy="5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372200" y="252381"/>
            <a:ext cx="2664296" cy="519169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NL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</a:t>
            </a:r>
            <a:r>
              <a:rPr lang="nl-NL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nl-NL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10822" y="-20538"/>
            <a:ext cx="152285" cy="51640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9608" tIns="84803" rIns="169608" bIns="84803" anchor="ctr"/>
          <a:lstStyle/>
          <a:p>
            <a:pPr algn="ctr" defTabSz="305949">
              <a:defRPr/>
            </a:pPr>
            <a:endParaRPr lang="nl-NL" sz="400">
              <a:solidFill>
                <a:prstClr val="white"/>
              </a:solidFill>
            </a:endParaRPr>
          </a:p>
        </p:txBody>
      </p:sp>
      <p:sp>
        <p:nvSpPr>
          <p:cNvPr id="23" name="Tekstvak 22"/>
          <p:cNvSpPr txBox="1">
            <a:spLocks noChangeArrowheads="1"/>
          </p:cNvSpPr>
          <p:nvPr/>
        </p:nvSpPr>
        <p:spPr bwMode="auto">
          <a:xfrm>
            <a:off x="7524328" y="4011910"/>
            <a:ext cx="1886051" cy="2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224" tIns="10612" rIns="21224" bIns="10612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543" eaLnBrk="1" hangingPunct="1"/>
            <a:r>
              <a:rPr lang="nl-NL" sz="1200" b="1" dirty="0" smtClean="0">
                <a:solidFill>
                  <a:prstClr val="white"/>
                </a:solidFill>
                <a:cs typeface="Calibri" pitchFamily="34" charset="0"/>
              </a:rPr>
              <a:t> </a:t>
            </a:r>
            <a:endParaRPr lang="nl-NL" sz="12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4" name="Tekstvak 23"/>
          <p:cNvSpPr txBox="1">
            <a:spLocks noChangeArrowheads="1"/>
          </p:cNvSpPr>
          <p:nvPr/>
        </p:nvSpPr>
        <p:spPr bwMode="auto">
          <a:xfrm>
            <a:off x="2733872" y="4217234"/>
            <a:ext cx="1886051" cy="2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224" tIns="10612" rIns="21224" bIns="10612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543" eaLnBrk="1" hangingPunct="1"/>
            <a:r>
              <a:rPr lang="nl-NL" sz="1200" b="1" dirty="0" smtClean="0">
                <a:solidFill>
                  <a:prstClr val="white"/>
                </a:solidFill>
                <a:cs typeface="Calibri" pitchFamily="34" charset="0"/>
              </a:rPr>
              <a:t> </a:t>
            </a:r>
            <a:endParaRPr lang="nl-NL" sz="1200" b="1" dirty="0">
              <a:solidFill>
                <a:prstClr val="white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7172" name="Tekstvak 13"/>
          <p:cNvSpPr txBox="1">
            <a:spLocks noChangeArrowheads="1"/>
          </p:cNvSpPr>
          <p:nvPr/>
        </p:nvSpPr>
        <p:spPr bwMode="auto">
          <a:xfrm>
            <a:off x="313175" y="3995801"/>
            <a:ext cx="5240875" cy="65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bg1"/>
                </a:solidFill>
                <a:latin typeface="Cambria" pitchFamily="18" charset="0"/>
              </a:rPr>
              <a:t>Leegstandsbepaling op basis van basisregistraties</a:t>
            </a: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10" name="Afgeronde rechthoek 9"/>
          <p:cNvSpPr/>
          <p:nvPr/>
        </p:nvSpPr>
        <p:spPr>
          <a:xfrm>
            <a:off x="0" y="3813772"/>
            <a:ext cx="8964488" cy="132972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dirty="0"/>
          </a:p>
        </p:txBody>
      </p:sp>
      <p:sp>
        <p:nvSpPr>
          <p:cNvPr id="7175" name="Tekstvak 13"/>
          <p:cNvSpPr txBox="1">
            <a:spLocks noChangeArrowheads="1"/>
          </p:cNvSpPr>
          <p:nvPr/>
        </p:nvSpPr>
        <p:spPr bwMode="auto">
          <a:xfrm>
            <a:off x="107504" y="3939902"/>
            <a:ext cx="8640960" cy="8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nl-NL" sz="12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Through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collaboration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with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the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World Council on City Data (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since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2016) 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city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and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national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data are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increasingly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standardized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and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harmonized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with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global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data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F722D-817A-4E81-8565-9DBBEABB77B2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pic>
        <p:nvPicPr>
          <p:cNvPr id="11" name="Picture 2" descr="Afbeeldingsresultaat voor wccd signs partership with dutch central bureau of statistic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42228"/>
            <a:ext cx="7679015" cy="43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2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85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49475" y="2555950"/>
            <a:ext cx="7850917" cy="1536696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Why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CBS Urban Data Centers ?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Results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b="1" dirty="0" err="1">
                <a:solidFill>
                  <a:schemeClr val="bg1"/>
                </a:solidFill>
                <a:latin typeface="Calibri"/>
                <a:cs typeface="Calibri"/>
              </a:rPr>
              <a:t>Towards</a:t>
            </a:r>
            <a:r>
              <a:rPr lang="nl-NL" b="1" dirty="0">
                <a:solidFill>
                  <a:schemeClr val="bg1"/>
                </a:solidFill>
                <a:latin typeface="Calibri"/>
                <a:cs typeface="Calibri"/>
              </a:rPr>
              <a:t> smart </a:t>
            </a:r>
            <a:r>
              <a:rPr lang="nl-NL" b="1" dirty="0" err="1">
                <a:solidFill>
                  <a:schemeClr val="bg1"/>
                </a:solidFill>
                <a:latin typeface="Calibri"/>
                <a:cs typeface="Calibri"/>
              </a:rPr>
              <a:t>statistics</a:t>
            </a:r>
            <a:endParaRPr lang="nl-NL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challenging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endParaRPr lang="nl-NL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nl-NL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/>
            <a:endParaRPr lang="nl-NL" sz="1200" i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0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800218" y="241152"/>
            <a:ext cx="7496838" cy="748087"/>
          </a:xfrm>
          <a:prstGeom prst="rect">
            <a:avLst/>
          </a:prstGeom>
          <a:noFill/>
        </p:spPr>
        <p:txBody>
          <a:bodyPr wrap="square" lIns="253175" tIns="126586" rIns="253175" bIns="126586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56622">
              <a:lnSpc>
                <a:spcPct val="80000"/>
              </a:lnSpc>
            </a:pPr>
            <a:r>
              <a:rPr lang="en-GB" sz="4000" spc="52" dirty="0" smtClean="0">
                <a:ln w="11430"/>
                <a:solidFill>
                  <a:schemeClr val="tx2"/>
                </a:solidFill>
                <a:latin typeface="+mj-lt"/>
                <a:cs typeface="Soho Pro Medium"/>
              </a:rPr>
              <a:t>Is the time of statistics over?</a:t>
            </a:r>
            <a:endParaRPr lang="en-GB" sz="4000" spc="52" dirty="0">
              <a:ln w="11430"/>
              <a:solidFill>
                <a:schemeClr val="tx2"/>
              </a:solidFill>
              <a:latin typeface="+mj-lt"/>
              <a:cs typeface="Soho Pro Medium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02218"/>
            <a:ext cx="4067497" cy="317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53" y="1090250"/>
            <a:ext cx="16668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802217"/>
            <a:ext cx="4362847" cy="1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5436096" y="2949793"/>
            <a:ext cx="3168352" cy="830930"/>
          </a:xfrm>
          <a:prstGeom prst="rect">
            <a:avLst/>
          </a:prstGeom>
        </p:spPr>
        <p:txBody>
          <a:bodyPr wrap="square" lIns="91373" tIns="45687" rIns="91373" bIns="45687">
            <a:spAutoFit/>
          </a:bodyPr>
          <a:lstStyle/>
          <a:p>
            <a:r>
              <a:rPr lang="nl-NL" u="sng" dirty="0">
                <a:hlinkClick r:id="rId6"/>
              </a:rPr>
              <a:t>https://www.theguardian.com/politics/2017/jan/19/crisis-of-statistics-big-data-democracy</a:t>
            </a:r>
            <a:endParaRPr lang="nl-NL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77" y="4204663"/>
            <a:ext cx="4505288" cy="47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537675" y="2068082"/>
            <a:ext cx="291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 smtClean="0">
                <a:solidFill>
                  <a:schemeClr val="tx2"/>
                </a:solidFill>
              </a:rPr>
              <a:t>CBS </a:t>
            </a:r>
            <a:r>
              <a:rPr lang="nl-NL" sz="1800" b="1" dirty="0" err="1" smtClean="0">
                <a:solidFill>
                  <a:schemeClr val="tx2"/>
                </a:solidFill>
              </a:rPr>
              <a:t>answer</a:t>
            </a:r>
            <a:r>
              <a:rPr lang="nl-NL" sz="1800" b="1" dirty="0" smtClean="0">
                <a:solidFill>
                  <a:schemeClr val="tx2"/>
                </a:solidFill>
              </a:rPr>
              <a:t>: </a:t>
            </a:r>
            <a:br>
              <a:rPr lang="nl-NL" sz="1800" b="1" dirty="0" smtClean="0">
                <a:solidFill>
                  <a:schemeClr val="tx2"/>
                </a:solidFill>
              </a:rPr>
            </a:br>
            <a:r>
              <a:rPr lang="nl-NL" sz="1800" b="1" dirty="0" smtClean="0">
                <a:solidFill>
                  <a:schemeClr val="tx2"/>
                </a:solidFill>
              </a:rPr>
              <a:t>Center </a:t>
            </a:r>
            <a:r>
              <a:rPr lang="nl-NL" sz="1800" b="1" dirty="0" err="1" smtClean="0">
                <a:solidFill>
                  <a:schemeClr val="tx2"/>
                </a:solidFill>
              </a:rPr>
              <a:t>for</a:t>
            </a:r>
            <a:r>
              <a:rPr lang="nl-NL" sz="1800" b="1" dirty="0" smtClean="0">
                <a:solidFill>
                  <a:schemeClr val="tx2"/>
                </a:solidFill>
              </a:rPr>
              <a:t> Big Data </a:t>
            </a:r>
            <a:r>
              <a:rPr lang="nl-NL" sz="1800" b="1" dirty="0" err="1" smtClean="0">
                <a:solidFill>
                  <a:schemeClr val="tx2"/>
                </a:solidFill>
              </a:rPr>
              <a:t>Statistics</a:t>
            </a:r>
            <a:r>
              <a:rPr lang="nl-NL" sz="1800" b="1" dirty="0" smtClean="0">
                <a:solidFill>
                  <a:schemeClr val="tx2"/>
                </a:solidFill>
              </a:rPr>
              <a:t/>
            </a:r>
            <a:br>
              <a:rPr lang="nl-NL" sz="1800" b="1" dirty="0" smtClean="0">
                <a:solidFill>
                  <a:schemeClr val="tx2"/>
                </a:solidFill>
              </a:rPr>
            </a:br>
            <a:r>
              <a:rPr lang="nl-NL" sz="1800" b="1" dirty="0" smtClean="0">
                <a:solidFill>
                  <a:schemeClr val="tx2"/>
                </a:solidFill>
              </a:rPr>
              <a:t>(</a:t>
            </a:r>
            <a:r>
              <a:rPr lang="nl-NL" sz="1800" i="1" dirty="0" err="1" smtClean="0">
                <a:solidFill>
                  <a:schemeClr val="tx2"/>
                </a:solidFill>
              </a:rPr>
              <a:t>connected</a:t>
            </a:r>
            <a:r>
              <a:rPr lang="nl-NL" sz="1800" i="1" dirty="0" smtClean="0">
                <a:solidFill>
                  <a:schemeClr val="tx2"/>
                </a:solidFill>
              </a:rPr>
              <a:t> </a:t>
            </a:r>
            <a:r>
              <a:rPr lang="nl-NL" sz="1800" i="1" dirty="0" err="1" smtClean="0">
                <a:solidFill>
                  <a:schemeClr val="tx2"/>
                </a:solidFill>
              </a:rPr>
              <a:t>to</a:t>
            </a:r>
            <a:r>
              <a:rPr lang="nl-NL" sz="1800" i="1" dirty="0" smtClean="0">
                <a:solidFill>
                  <a:schemeClr val="tx2"/>
                </a:solidFill>
              </a:rPr>
              <a:t> </a:t>
            </a:r>
            <a:r>
              <a:rPr lang="nl-NL" sz="1800" i="1" dirty="0" err="1" smtClean="0">
                <a:solidFill>
                  <a:schemeClr val="tx2"/>
                </a:solidFill>
              </a:rPr>
              <a:t>UDCs</a:t>
            </a:r>
            <a:r>
              <a:rPr lang="nl-NL" sz="1800" i="1" dirty="0" smtClean="0">
                <a:solidFill>
                  <a:schemeClr val="tx2"/>
                </a:solidFill>
              </a:rPr>
              <a:t>)</a:t>
            </a:r>
            <a:endParaRPr lang="nl-NL" sz="1800" i="1" dirty="0">
              <a:solidFill>
                <a:schemeClr val="tx2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800218" y="241152"/>
            <a:ext cx="7496838" cy="659473"/>
          </a:xfrm>
          <a:prstGeom prst="rect">
            <a:avLst/>
          </a:prstGeom>
          <a:noFill/>
        </p:spPr>
        <p:txBody>
          <a:bodyPr wrap="square" lIns="253175" tIns="126586" rIns="253175" bIns="126586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56622">
              <a:lnSpc>
                <a:spcPct val="80000"/>
              </a:lnSpc>
            </a:pPr>
            <a:r>
              <a:rPr lang="en-GB" sz="3200" dirty="0" smtClean="0">
                <a:solidFill>
                  <a:schemeClr val="tx2"/>
                </a:solidFill>
              </a:rPr>
              <a:t>CBDS approach: partnering!</a:t>
            </a:r>
            <a:endParaRPr lang="en-GB" sz="2800" spc="52" dirty="0">
              <a:ln w="11430"/>
              <a:solidFill>
                <a:schemeClr val="tx2"/>
              </a:solidFill>
              <a:latin typeface="+mj-lt"/>
              <a:cs typeface="Soho Pro Medium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2"/>
          <p:cNvSpPr txBox="1">
            <a:spLocks/>
          </p:cNvSpPr>
          <p:nvPr/>
        </p:nvSpPr>
        <p:spPr>
          <a:xfrm>
            <a:off x="7459853" y="3715608"/>
            <a:ext cx="1236716" cy="81919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48" y="3394688"/>
            <a:ext cx="302877" cy="383416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1" y="2586054"/>
            <a:ext cx="474576" cy="47861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98" y="1522443"/>
            <a:ext cx="396869" cy="424113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1" y="825631"/>
            <a:ext cx="436728" cy="440444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32" y="814173"/>
            <a:ext cx="500480" cy="504738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0" t="-1587" r="10586" b="1587"/>
          <a:stretch/>
        </p:blipFill>
        <p:spPr>
          <a:xfrm>
            <a:off x="2468342" y="1445060"/>
            <a:ext cx="432588" cy="492158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66" y="1797800"/>
            <a:ext cx="806311" cy="290418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r="30595"/>
          <a:stretch/>
        </p:blipFill>
        <p:spPr>
          <a:xfrm>
            <a:off x="6966784" y="1592066"/>
            <a:ext cx="439496" cy="541418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62" y="870148"/>
            <a:ext cx="505434" cy="509735"/>
          </a:xfrm>
          <a:prstGeom prst="rect">
            <a:avLst/>
          </a:prstGeom>
        </p:spPr>
      </p:pic>
      <p:pic>
        <p:nvPicPr>
          <p:cNvPr id="21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/>
          <a:stretch/>
        </p:blipFill>
        <p:spPr>
          <a:xfrm>
            <a:off x="1247196" y="1314724"/>
            <a:ext cx="778498" cy="227239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57" y="3546204"/>
            <a:ext cx="736732" cy="280377"/>
          </a:xfrm>
          <a:prstGeom prst="rect">
            <a:avLst/>
          </a:prstGeom>
        </p:spPr>
      </p:pic>
      <p:pic>
        <p:nvPicPr>
          <p:cNvPr id="23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3" b="17512"/>
          <a:stretch/>
        </p:blipFill>
        <p:spPr>
          <a:xfrm>
            <a:off x="6018266" y="1546949"/>
            <a:ext cx="695545" cy="294126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23" y="2154005"/>
            <a:ext cx="736029" cy="369139"/>
          </a:xfrm>
          <a:prstGeom prst="rect">
            <a:avLst/>
          </a:prstGeom>
        </p:spPr>
      </p:pic>
      <p:pic>
        <p:nvPicPr>
          <p:cNvPr id="25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01" y="1522324"/>
            <a:ext cx="504455" cy="369998"/>
          </a:xfrm>
          <a:prstGeom prst="rect">
            <a:avLst/>
          </a:prstGeom>
        </p:spPr>
      </p:pic>
      <p:pic>
        <p:nvPicPr>
          <p:cNvPr id="26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42" y="3018102"/>
            <a:ext cx="742640" cy="176321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9" r="4739" b="18500"/>
          <a:stretch/>
        </p:blipFill>
        <p:spPr>
          <a:xfrm>
            <a:off x="6077021" y="837166"/>
            <a:ext cx="798097" cy="388436"/>
          </a:xfrm>
          <a:prstGeom prst="rect">
            <a:avLst/>
          </a:prstGeom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41" y="2244954"/>
            <a:ext cx="753031" cy="242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50" y="2313001"/>
            <a:ext cx="753600" cy="3344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3166"/>
          <a:stretch/>
        </p:blipFill>
        <p:spPr>
          <a:xfrm>
            <a:off x="4773176" y="3114597"/>
            <a:ext cx="709556" cy="315494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57" y="805333"/>
            <a:ext cx="346905" cy="349856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58" y="1688136"/>
            <a:ext cx="823337" cy="224192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10" y="908937"/>
            <a:ext cx="980645" cy="23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84" y="803855"/>
            <a:ext cx="738098" cy="44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13" y="3484546"/>
            <a:ext cx="737372" cy="3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10" y="2706804"/>
            <a:ext cx="657828" cy="26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69" y="2045670"/>
            <a:ext cx="394411" cy="3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324" y="3292778"/>
            <a:ext cx="489774" cy="49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28" y="1575654"/>
            <a:ext cx="446921" cy="33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10" y="1326355"/>
            <a:ext cx="816466" cy="43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59" y="2922448"/>
            <a:ext cx="1008503" cy="53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11651" r="9742" b="6691"/>
          <a:stretch/>
        </p:blipFill>
        <p:spPr>
          <a:xfrm>
            <a:off x="3458213" y="2301255"/>
            <a:ext cx="522893" cy="528709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39" y="2564629"/>
            <a:ext cx="665547" cy="37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04" y="2207774"/>
            <a:ext cx="656431" cy="243335"/>
          </a:xfrm>
          <a:prstGeom prst="rect">
            <a:avLst/>
          </a:prstGeom>
        </p:spPr>
      </p:pic>
      <p:pic>
        <p:nvPicPr>
          <p:cNvPr id="45" name="Picture 2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37" y="2706294"/>
            <a:ext cx="736258" cy="250601"/>
          </a:xfrm>
          <a:prstGeom prst="rect">
            <a:avLst/>
          </a:prstGeom>
        </p:spPr>
      </p:pic>
      <p:pic>
        <p:nvPicPr>
          <p:cNvPr id="46" name="Picture 2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83" y="2944592"/>
            <a:ext cx="848471" cy="159619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97"/>
          <a:stretch/>
        </p:blipFill>
        <p:spPr bwMode="auto">
          <a:xfrm>
            <a:off x="2799240" y="3592110"/>
            <a:ext cx="1260084" cy="28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 descr="image00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26" y="2049340"/>
            <a:ext cx="1137069" cy="17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99" y="1227511"/>
            <a:ext cx="734872" cy="2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36" y="3529684"/>
            <a:ext cx="715145" cy="22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28" y="3003536"/>
            <a:ext cx="866340" cy="21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80" y="3234125"/>
            <a:ext cx="1034229" cy="2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9" b="43784"/>
          <a:stretch/>
        </p:blipFill>
        <p:spPr bwMode="auto">
          <a:xfrm>
            <a:off x="7512673" y="2621858"/>
            <a:ext cx="1344884" cy="2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124444" y="4122630"/>
            <a:ext cx="3310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chemeClr val="tx2"/>
                </a:solidFill>
              </a:rPr>
              <a:t>Academic, public, private partners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chemeClr val="tx2"/>
                </a:solidFill>
              </a:rPr>
              <a:t>Both national and international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chemeClr val="tx2"/>
                </a:solidFill>
              </a:rPr>
              <a:t>Various relationships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54" name="Afbeelding 5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1" y="796336"/>
            <a:ext cx="7612800" cy="3139567"/>
          </a:xfrm>
          <a:prstGeom prst="rect">
            <a:avLst/>
          </a:prstGeom>
        </p:spPr>
      </p:pic>
      <p:pic>
        <p:nvPicPr>
          <p:cNvPr id="55" name="Afbeelding 5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6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09" y="1059582"/>
            <a:ext cx="3973795" cy="353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2"/>
          <p:cNvSpPr/>
          <p:nvPr/>
        </p:nvSpPr>
        <p:spPr>
          <a:xfrm>
            <a:off x="395536" y="1329612"/>
            <a:ext cx="2887512" cy="1730433"/>
          </a:xfrm>
          <a:prstGeom prst="cloudCallout">
            <a:avLst>
              <a:gd name="adj1" fmla="val 96090"/>
              <a:gd name="adj2" fmla="val 3958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Which level of detail?</a:t>
            </a:r>
          </a:p>
          <a:p>
            <a:pPr algn="ctr"/>
            <a:r>
              <a:rPr lang="de-DE" dirty="0" smtClean="0"/>
              <a:t>How to present?</a:t>
            </a:r>
          </a:p>
          <a:p>
            <a:pPr algn="ctr"/>
            <a:r>
              <a:rPr lang="de-DE" dirty="0" smtClean="0"/>
              <a:t>Is it useful?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48" y="4426574"/>
            <a:ext cx="1055129" cy="48681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3" y="4396880"/>
            <a:ext cx="986853" cy="546201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899592" y="249493"/>
            <a:ext cx="78488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622">
              <a:lnSpc>
                <a:spcPct val="80000"/>
              </a:lnSpc>
            </a:pPr>
            <a:r>
              <a:rPr lang="nl-NL" altLang="nl-NL" sz="2800" dirty="0" err="1">
                <a:solidFill>
                  <a:schemeClr val="tx2"/>
                </a:solidFill>
              </a:rPr>
              <a:t>Daytime</a:t>
            </a:r>
            <a:r>
              <a:rPr lang="nl-NL" altLang="nl-NL" sz="2800" dirty="0">
                <a:solidFill>
                  <a:schemeClr val="tx2"/>
                </a:solidFill>
              </a:rPr>
              <a:t> </a:t>
            </a:r>
            <a:r>
              <a:rPr lang="nl-NL" altLang="nl-NL" sz="2800" dirty="0" err="1">
                <a:solidFill>
                  <a:schemeClr val="tx2"/>
                </a:solidFill>
              </a:rPr>
              <a:t>population</a:t>
            </a:r>
            <a:r>
              <a:rPr lang="nl-NL" altLang="nl-NL" sz="2800" dirty="0">
                <a:solidFill>
                  <a:schemeClr val="tx2"/>
                </a:solidFill>
              </a:rPr>
              <a:t> </a:t>
            </a:r>
            <a:r>
              <a:rPr lang="nl-NL" altLang="nl-NL" sz="2800" dirty="0" err="1">
                <a:solidFill>
                  <a:schemeClr val="tx2"/>
                </a:solidFill>
              </a:rPr>
              <a:t>based</a:t>
            </a:r>
            <a:r>
              <a:rPr lang="nl-NL" altLang="nl-NL" sz="2800" dirty="0">
                <a:solidFill>
                  <a:schemeClr val="tx2"/>
                </a:solidFill>
              </a:rPr>
              <a:t> on mobile </a:t>
            </a:r>
            <a:r>
              <a:rPr lang="nl-NL" altLang="nl-NL" sz="2800" dirty="0" err="1">
                <a:solidFill>
                  <a:schemeClr val="tx2"/>
                </a:solidFill>
              </a:rPr>
              <a:t>phone</a:t>
            </a:r>
            <a:r>
              <a:rPr lang="nl-NL" altLang="nl-NL" sz="2800" dirty="0">
                <a:solidFill>
                  <a:schemeClr val="tx2"/>
                </a:solidFill>
              </a:rPr>
              <a:t> data</a:t>
            </a:r>
            <a:endParaRPr lang="nl-NL" sz="2800" dirty="0">
              <a:solidFill>
                <a:schemeClr val="tx2"/>
              </a:solidFill>
            </a:endParaRPr>
          </a:p>
        </p:txBody>
      </p:sp>
      <p:pic>
        <p:nvPicPr>
          <p:cNvPr id="9" name="Picture 10" descr="Smartphone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3751961"/>
            <a:ext cx="1156783" cy="83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9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800218" y="241152"/>
            <a:ext cx="7496838" cy="994308"/>
          </a:xfrm>
          <a:prstGeom prst="rect">
            <a:avLst/>
          </a:prstGeom>
          <a:noFill/>
        </p:spPr>
        <p:txBody>
          <a:bodyPr wrap="square" lIns="253175" tIns="126586" rIns="253175" bIns="126586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56622">
              <a:lnSpc>
                <a:spcPct val="80000"/>
              </a:lnSpc>
            </a:pPr>
            <a:r>
              <a:rPr lang="en-GB" sz="3200" dirty="0" smtClean="0">
                <a:solidFill>
                  <a:schemeClr val="tx2"/>
                </a:solidFill>
                <a:latin typeface="+mj-lt"/>
              </a:rPr>
              <a:t>Measuring the internet economy </a:t>
            </a:r>
            <a:br>
              <a:rPr lang="en-GB" sz="3200" dirty="0" smtClean="0">
                <a:solidFill>
                  <a:schemeClr val="tx2"/>
                </a:solidFill>
                <a:latin typeface="+mj-lt"/>
              </a:rPr>
            </a:b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in The Netherlands- and Groningen</a:t>
            </a:r>
            <a:endParaRPr lang="en-GB" sz="2800" spc="52" dirty="0">
              <a:ln w="11430"/>
              <a:solidFill>
                <a:schemeClr val="tx2"/>
              </a:solidFill>
              <a:latin typeface="+mj-lt"/>
              <a:cs typeface="Soho Pro Medium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624" y="1097682"/>
            <a:ext cx="2916324" cy="2711518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10265"/>
            <a:ext cx="2972582" cy="167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IJL-RECHTS 16"/>
          <p:cNvSpPr/>
          <p:nvPr/>
        </p:nvSpPr>
        <p:spPr>
          <a:xfrm>
            <a:off x="3586432" y="1653648"/>
            <a:ext cx="875612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7" rIns="91373" bIns="45687" rtlCol="0" anchor="ctr"/>
          <a:lstStyle/>
          <a:p>
            <a:pPr algn="ctr"/>
            <a:endParaRPr lang="nl-NL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8456"/>
            <a:ext cx="230425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02" y="4280694"/>
            <a:ext cx="1036987" cy="55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37" y="4347330"/>
            <a:ext cx="1043707" cy="42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1061"/>
            <a:ext cx="1377899" cy="5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786394" y="4280694"/>
            <a:ext cx="2374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2.5 million Dutch websites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linked to business register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2" name="Tijdelijke aanduiding voor inhoud 2"/>
          <p:cNvSpPr>
            <a:spLocks noGrp="1"/>
          </p:cNvSpPr>
          <p:nvPr>
            <p:ph idx="1"/>
          </p:nvPr>
        </p:nvSpPr>
        <p:spPr>
          <a:xfrm>
            <a:off x="4129391" y="1145124"/>
            <a:ext cx="4556813" cy="19666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Main research question: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chemeClr val="tx2"/>
                </a:solidFill>
              </a:rPr>
              <a:t>“What is the importance of the internet to the Dutch economy?”</a:t>
            </a:r>
            <a:endParaRPr lang="en-GB" sz="1800" dirty="0" smtClean="0">
              <a:solidFill>
                <a:schemeClr val="tx2"/>
              </a:solidFill>
            </a:endParaRPr>
          </a:p>
          <a:p>
            <a:endParaRPr lang="en-GB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The aim of the research project was fourfold: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Determine a pragmatic definition of “the internet economy”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Show the importance and size of the internet economy in NL </a:t>
            </a:r>
            <a:endParaRPr lang="en-GB" sz="1200" b="1" dirty="0" smtClean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Show the possibilities of new measurement methods</a:t>
            </a:r>
            <a:endParaRPr lang="en-GB" sz="1200" b="1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Explain differences from regular statistics/concepts</a:t>
            </a: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:\Online woingaanbo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72" y="813756"/>
            <a:ext cx="3144127" cy="25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oelichting met afgeronde rechthoek 5"/>
          <p:cNvSpPr/>
          <p:nvPr/>
        </p:nvSpPr>
        <p:spPr>
          <a:xfrm>
            <a:off x="371225" y="1129300"/>
            <a:ext cx="869848" cy="557337"/>
          </a:xfrm>
          <a:prstGeom prst="wedgeRoundRectCallout">
            <a:avLst>
              <a:gd name="adj1" fmla="val 125876"/>
              <a:gd name="adj2" fmla="val -717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 smtClean="0"/>
              <a:t>Four</a:t>
            </a:r>
            <a:r>
              <a:rPr lang="nl-NL" sz="1000" dirty="0" smtClean="0"/>
              <a:t> </a:t>
            </a:r>
            <a:r>
              <a:rPr lang="nl-NL" sz="1000" dirty="0" err="1" smtClean="0"/>
              <a:t>largest</a:t>
            </a:r>
            <a:r>
              <a:rPr lang="nl-NL" sz="1000" dirty="0" smtClean="0"/>
              <a:t> </a:t>
            </a:r>
            <a:r>
              <a:rPr lang="nl-NL" sz="1000" dirty="0" err="1" smtClean="0"/>
              <a:t>cities</a:t>
            </a:r>
            <a:r>
              <a:rPr lang="nl-NL" sz="1000" dirty="0" smtClean="0"/>
              <a:t> (G4)</a:t>
            </a:r>
            <a:endParaRPr lang="nl-NL" sz="1000" dirty="0"/>
          </a:p>
        </p:txBody>
      </p:sp>
      <p:sp>
        <p:nvSpPr>
          <p:cNvPr id="7" name="Toelichting met afgeronde rechthoek 6"/>
          <p:cNvSpPr/>
          <p:nvPr/>
        </p:nvSpPr>
        <p:spPr>
          <a:xfrm>
            <a:off x="371225" y="1990638"/>
            <a:ext cx="890698" cy="557337"/>
          </a:xfrm>
          <a:prstGeom prst="wedgeRoundRectCallout">
            <a:avLst>
              <a:gd name="adj1" fmla="val 215344"/>
              <a:gd name="adj2" fmla="val -2296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 smtClean="0"/>
              <a:t>Shrinking</a:t>
            </a:r>
            <a:r>
              <a:rPr lang="nl-NL" sz="1000" dirty="0" smtClean="0"/>
              <a:t> </a:t>
            </a:r>
            <a:r>
              <a:rPr lang="nl-NL" sz="1000" dirty="0" err="1" smtClean="0"/>
              <a:t>regions</a:t>
            </a:r>
            <a:endParaRPr lang="nl-NL" sz="1000" dirty="0"/>
          </a:p>
        </p:txBody>
      </p:sp>
      <p:sp>
        <p:nvSpPr>
          <p:cNvPr id="8" name="Toelichting met afgeronde rechthoek 7"/>
          <p:cNvSpPr/>
          <p:nvPr/>
        </p:nvSpPr>
        <p:spPr>
          <a:xfrm>
            <a:off x="391162" y="2726501"/>
            <a:ext cx="890698" cy="557337"/>
          </a:xfrm>
          <a:prstGeom prst="wedgeRoundRectCallout">
            <a:avLst>
              <a:gd name="adj1" fmla="val 297638"/>
              <a:gd name="adj2" fmla="val -35300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smtClean="0"/>
              <a:t>The rest of </a:t>
            </a:r>
            <a:r>
              <a:rPr lang="nl-NL" sz="1000" dirty="0" err="1" smtClean="0"/>
              <a:t>the</a:t>
            </a:r>
            <a:r>
              <a:rPr lang="nl-NL" sz="1000" dirty="0" smtClean="0"/>
              <a:t> country</a:t>
            </a:r>
            <a:endParaRPr lang="nl-NL" sz="1000" dirty="0"/>
          </a:p>
        </p:txBody>
      </p:sp>
      <p:pic>
        <p:nvPicPr>
          <p:cNvPr id="9" name="Picture 2" descr="L:\Online woingaanbo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9" y="813755"/>
            <a:ext cx="3782756" cy="25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3228127" y="3729753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Number of houses for sale online, 2013+2017</a:t>
            </a:r>
          </a:p>
          <a:p>
            <a:endParaRPr lang="en-GB" sz="2000" b="1" dirty="0" smtClean="0">
              <a:solidFill>
                <a:schemeClr val="tx2"/>
              </a:solidFill>
            </a:endParaRPr>
          </a:p>
          <a:p>
            <a:r>
              <a:rPr lang="en-GB" sz="2000" b="1" dirty="0" smtClean="0">
                <a:solidFill>
                  <a:schemeClr val="tx2"/>
                </a:solidFill>
              </a:rPr>
              <a:t>Source: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47" y="4206762"/>
            <a:ext cx="1134342" cy="53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495656" y="410198"/>
            <a:ext cx="459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1" dirty="0" smtClean="0">
                <a:solidFill>
                  <a:schemeClr val="tx2"/>
                </a:solidFill>
                <a:latin typeface="+mj-lt"/>
              </a:rPr>
              <a:t>The online </a:t>
            </a:r>
            <a:r>
              <a:rPr lang="nl-NL" sz="1800" b="1" dirty="0" err="1" smtClean="0">
                <a:solidFill>
                  <a:schemeClr val="tx2"/>
                </a:solidFill>
                <a:latin typeface="+mj-lt"/>
              </a:rPr>
              <a:t>housing</a:t>
            </a:r>
            <a:r>
              <a:rPr lang="nl-NL" sz="1800" b="1" dirty="0" smtClean="0">
                <a:solidFill>
                  <a:schemeClr val="tx2"/>
                </a:solidFill>
                <a:latin typeface="+mj-lt"/>
              </a:rPr>
              <a:t> market in The Netherlands</a:t>
            </a:r>
            <a:endParaRPr lang="nl-NL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85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49475" y="2439955"/>
            <a:ext cx="7850917" cy="1536696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Why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CBS Urban Data Centers ?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Results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Towards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smart </a:t>
            </a: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statistics</a:t>
            </a:r>
            <a:endParaRPr lang="nl-NL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hallenging</a:t>
            </a:r>
            <a:r>
              <a:rPr lang="nl-NL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endParaRPr lang="nl-NL" sz="16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/>
            <a:endParaRPr lang="nl-NL" sz="16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1076770" y="734938"/>
            <a:ext cx="5640223" cy="3375589"/>
            <a:chOff x="539552" y="1988840"/>
            <a:chExt cx="6192688" cy="3887316"/>
          </a:xfrm>
        </p:grpSpPr>
        <p:pic>
          <p:nvPicPr>
            <p:cNvPr id="6" name="Afbeelding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15686" r="8038" b="30357"/>
            <a:stretch>
              <a:fillRect/>
            </a:stretch>
          </p:blipFill>
          <p:spPr bwMode="auto">
            <a:xfrm>
              <a:off x="539552" y="1988840"/>
              <a:ext cx="1485900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5" t="16940" r="9254" b="30042"/>
            <a:stretch/>
          </p:blipFill>
          <p:spPr bwMode="auto">
            <a:xfrm>
              <a:off x="539552" y="3933056"/>
              <a:ext cx="1485900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/>
            <p:cNvPicPr/>
            <p:nvPr/>
          </p:nvPicPr>
          <p:blipFill rotWithShape="1">
            <a:blip r:embed="rId4"/>
            <a:srcRect l="17843" t="6588" r="22745" b="9023"/>
            <a:stretch/>
          </p:blipFill>
          <p:spPr bwMode="auto">
            <a:xfrm>
              <a:off x="1979712" y="1989956"/>
              <a:ext cx="4752528" cy="3886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Picture 4" descr="https://fontys.nl/static/fontysrdpresentation/images/logo-inverted@2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49" y="3119216"/>
            <a:ext cx="1614720" cy="971822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2" name="Rechthoek 11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290501" cy="528959"/>
          </a:xfrm>
        </p:spPr>
        <p:txBody>
          <a:bodyPr>
            <a:noAutofit/>
          </a:bodyPr>
          <a:lstStyle/>
          <a:p>
            <a:pPr algn="l"/>
            <a:r>
              <a:rPr lang="nl-NL" sz="2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National Bicycle </a:t>
            </a:r>
            <a:r>
              <a:rPr lang="nl-NL" sz="24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Counting</a:t>
            </a:r>
            <a:r>
              <a:rPr lang="nl-NL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Week 18-24 September </a:t>
            </a:r>
            <a:r>
              <a:rPr lang="nl-NL" sz="2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2017</a:t>
            </a:r>
            <a:endParaRPr lang="nl-NL" sz="3200" dirty="0"/>
          </a:p>
        </p:txBody>
      </p:sp>
      <p:sp>
        <p:nvSpPr>
          <p:cNvPr id="19" name="Tekstvak 18"/>
          <p:cNvSpPr txBox="1"/>
          <p:nvPr/>
        </p:nvSpPr>
        <p:spPr>
          <a:xfrm>
            <a:off x="3273039" y="4504101"/>
            <a:ext cx="341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err="1" smtClean="0">
                <a:solidFill>
                  <a:srgbClr val="271D6C"/>
                </a:solidFill>
              </a:rPr>
              <a:t>Can</a:t>
            </a:r>
            <a:r>
              <a:rPr lang="nl-NL" sz="1800" dirty="0" smtClean="0">
                <a:solidFill>
                  <a:srgbClr val="271D6C"/>
                </a:solidFill>
              </a:rPr>
              <a:t> we turn </a:t>
            </a:r>
            <a:r>
              <a:rPr lang="nl-NL" sz="1800" dirty="0" err="1" smtClean="0">
                <a:solidFill>
                  <a:srgbClr val="271D6C"/>
                </a:solidFill>
              </a:rPr>
              <a:t>this</a:t>
            </a:r>
            <a:r>
              <a:rPr lang="nl-NL" sz="1800" dirty="0" smtClean="0">
                <a:solidFill>
                  <a:srgbClr val="271D6C"/>
                </a:solidFill>
              </a:rPr>
              <a:t> </a:t>
            </a:r>
            <a:r>
              <a:rPr lang="nl-NL" sz="1800" dirty="0" err="1" smtClean="0">
                <a:solidFill>
                  <a:srgbClr val="271D6C"/>
                </a:solidFill>
              </a:rPr>
              <a:t>into</a:t>
            </a:r>
            <a:r>
              <a:rPr lang="nl-NL" sz="1800" dirty="0" smtClean="0">
                <a:solidFill>
                  <a:srgbClr val="271D6C"/>
                </a:solidFill>
              </a:rPr>
              <a:t> </a:t>
            </a:r>
            <a:r>
              <a:rPr lang="nl-NL" sz="1800" dirty="0" err="1" smtClean="0">
                <a:solidFill>
                  <a:srgbClr val="271D6C"/>
                </a:solidFill>
              </a:rPr>
              <a:t>statistics</a:t>
            </a:r>
            <a:r>
              <a:rPr lang="nl-NL" sz="1800" dirty="0" smtClean="0">
                <a:solidFill>
                  <a:srgbClr val="271D6C"/>
                </a:solidFill>
              </a:rPr>
              <a:t>?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797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290501" cy="528959"/>
          </a:xfrm>
        </p:spPr>
        <p:txBody>
          <a:bodyPr>
            <a:noAutofit/>
          </a:bodyPr>
          <a:lstStyle/>
          <a:p>
            <a:pPr algn="l"/>
            <a:r>
              <a:rPr lang="nl-NL" sz="2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National Bicycle </a:t>
            </a:r>
            <a:r>
              <a:rPr lang="nl-NL" sz="24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Counting</a:t>
            </a:r>
            <a:r>
              <a:rPr lang="nl-NL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Week 18-24 September </a:t>
            </a:r>
            <a:r>
              <a:rPr lang="nl-NL" sz="2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2017</a:t>
            </a:r>
            <a:endParaRPr lang="nl-NL" sz="3200" dirty="0"/>
          </a:p>
        </p:txBody>
      </p:sp>
      <p:pic>
        <p:nvPicPr>
          <p:cNvPr id="10" name="Picture 2" descr="C:\Users\Barteld\Downloads\midway_presentation_po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6" y="734938"/>
            <a:ext cx="4805818" cy="33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96" y="734938"/>
            <a:ext cx="1611412" cy="96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472874"/>
            <a:ext cx="3383231" cy="1693123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-1" y="-11329"/>
            <a:ext cx="203200" cy="5151913"/>
          </a:xfrm>
          <a:prstGeom prst="rect">
            <a:avLst/>
          </a:prstGeom>
          <a:solidFill>
            <a:srgbClr val="00A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021" tIns="126508" rIns="253021" bIns="126508" rtlCol="0" anchor="ctr"/>
          <a:lstStyle/>
          <a:p>
            <a:pPr algn="ctr" defTabSz="456622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273039" y="4504101"/>
            <a:ext cx="341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271D6C"/>
                </a:solidFill>
              </a:rPr>
              <a:t>Yes we </a:t>
            </a:r>
            <a:r>
              <a:rPr lang="nl-NL" sz="1800" dirty="0" err="1">
                <a:solidFill>
                  <a:srgbClr val="271D6C"/>
                </a:solidFill>
              </a:rPr>
              <a:t>can</a:t>
            </a:r>
            <a:r>
              <a:rPr lang="nl-NL" sz="1800" dirty="0">
                <a:solidFill>
                  <a:srgbClr val="271D6C"/>
                </a:solidFill>
              </a:rPr>
              <a:t>! See </a:t>
            </a:r>
            <a:r>
              <a:rPr lang="nl-NL" sz="1800" dirty="0" err="1">
                <a:solidFill>
                  <a:srgbClr val="271D6C"/>
                </a:solidFill>
              </a:rPr>
              <a:t>also</a:t>
            </a:r>
            <a:r>
              <a:rPr lang="nl-NL" sz="1800" dirty="0">
                <a:solidFill>
                  <a:srgbClr val="271D6C"/>
                </a:solidFill>
              </a:rPr>
              <a:t> </a:t>
            </a:r>
            <a:r>
              <a:rPr lang="nl-NL" sz="1800" dirty="0" err="1">
                <a:solidFill>
                  <a:srgbClr val="271D6C"/>
                </a:solidFill>
              </a:rPr>
              <a:t>the</a:t>
            </a:r>
            <a:r>
              <a:rPr lang="nl-NL" sz="1800" dirty="0">
                <a:solidFill>
                  <a:srgbClr val="271D6C"/>
                </a:solidFill>
              </a:rPr>
              <a:t> </a:t>
            </a:r>
            <a:r>
              <a:rPr lang="nl-NL" sz="1800" dirty="0">
                <a:solidFill>
                  <a:srgbClr val="271D6C"/>
                </a:solidFill>
                <a:hlinkClick r:id="rId5"/>
              </a:rPr>
              <a:t>website</a:t>
            </a:r>
            <a:endParaRPr lang="nl-NL" sz="1800" dirty="0"/>
          </a:p>
        </p:txBody>
      </p:sp>
      <p:pic>
        <p:nvPicPr>
          <p:cNvPr id="14" name="Picture 4" descr="https://fontys.nl/static/fontysrdpresentation/images/logo-inverted@2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49" y="3119216"/>
            <a:ext cx="1614720" cy="971822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19947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85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49475" y="2555950"/>
            <a:ext cx="7850917" cy="1536696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Why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CBS Urban Data Centers ?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Results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Towards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smart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statistics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challenging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endParaRPr lang="nl-NL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nl-NL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/>
            <a:endParaRPr lang="nl-NL" sz="1200" i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6147" name="Tekstvak 13"/>
          <p:cNvSpPr txBox="1">
            <a:spLocks noChangeArrowheads="1"/>
          </p:cNvSpPr>
          <p:nvPr/>
        </p:nvSpPr>
        <p:spPr bwMode="auto">
          <a:xfrm>
            <a:off x="313175" y="3995801"/>
            <a:ext cx="5240875" cy="65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bg1"/>
                </a:solidFill>
                <a:latin typeface="Cambria" pitchFamily="18" charset="0"/>
              </a:rPr>
              <a:t>Leegstandsbepaling op basis van basisregistraties</a:t>
            </a: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6151" name="Tekstvak 2"/>
          <p:cNvSpPr txBox="1">
            <a:spLocks noChangeArrowheads="1"/>
          </p:cNvSpPr>
          <p:nvPr/>
        </p:nvSpPr>
        <p:spPr bwMode="auto">
          <a:xfrm>
            <a:off x="1021135" y="410104"/>
            <a:ext cx="5477354" cy="8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/>
              <a:t> </a:t>
            </a:r>
          </a:p>
        </p:txBody>
      </p:sp>
      <p:sp>
        <p:nvSpPr>
          <p:cNvPr id="6153" name="Tekstvak 8"/>
          <p:cNvSpPr txBox="1">
            <a:spLocks noChangeArrowheads="1"/>
          </p:cNvSpPr>
          <p:nvPr/>
        </p:nvSpPr>
        <p:spPr bwMode="auto">
          <a:xfrm>
            <a:off x="3929915" y="1511730"/>
            <a:ext cx="8382451" cy="4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nl-NL" sz="1600" b="1" dirty="0" smtClean="0"/>
          </a:p>
          <a:p>
            <a:endParaRPr lang="nl-NL" sz="1200" b="1" dirty="0" smtClean="0">
              <a:solidFill>
                <a:schemeClr val="accent1"/>
              </a:solidFill>
            </a:endParaRPr>
          </a:p>
        </p:txBody>
      </p:sp>
      <p:sp>
        <p:nvSpPr>
          <p:cNvPr id="6154" name="Tekstvak 11"/>
          <p:cNvSpPr txBox="1">
            <a:spLocks noChangeArrowheads="1"/>
          </p:cNvSpPr>
          <p:nvPr/>
        </p:nvSpPr>
        <p:spPr bwMode="auto">
          <a:xfrm>
            <a:off x="0" y="1726083"/>
            <a:ext cx="7746761" cy="4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marL="685800" indent="-6858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nl-NL" sz="1500" dirty="0" smtClean="0">
                <a:solidFill>
                  <a:srgbClr val="130E36"/>
                </a:solidFill>
              </a:rPr>
              <a:t> </a:t>
            </a:r>
          </a:p>
          <a:p>
            <a:pPr marL="0" indent="0" eaLnBrk="1" hangingPunct="1"/>
            <a:r>
              <a:rPr lang="nl-NL" sz="1500" b="1" dirty="0" smtClean="0"/>
              <a:t> </a:t>
            </a:r>
            <a:endParaRPr lang="nl-NL" sz="1500" b="1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2F3B1-D095-4FE7-B229-05A0A367B45A}" type="slidenum">
              <a:rPr lang="nl-NL" smtClean="0"/>
              <a:pPr>
                <a:defRPr/>
              </a:pPr>
              <a:t>23</a:t>
            </a:fld>
            <a:endParaRPr lang="nl-NL" dirty="0"/>
          </a:p>
        </p:txBody>
      </p:sp>
      <p:pic>
        <p:nvPicPr>
          <p:cNvPr id="31746" name="Picture 2" descr="Afbeeldingsresultaat voor jungle expedi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2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6147" name="Tekstvak 13"/>
          <p:cNvSpPr txBox="1">
            <a:spLocks noChangeArrowheads="1"/>
          </p:cNvSpPr>
          <p:nvPr/>
        </p:nvSpPr>
        <p:spPr bwMode="auto">
          <a:xfrm>
            <a:off x="313175" y="3995801"/>
            <a:ext cx="5240875" cy="65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bg1"/>
                </a:solidFill>
                <a:latin typeface="Cambria" pitchFamily="18" charset="0"/>
              </a:rPr>
              <a:t>Leegstandsbepaling op basis van basisregistraties</a:t>
            </a: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6150" name="Tekstvak 13"/>
          <p:cNvSpPr txBox="1">
            <a:spLocks noChangeArrowheads="1"/>
          </p:cNvSpPr>
          <p:nvPr/>
        </p:nvSpPr>
        <p:spPr bwMode="auto">
          <a:xfrm>
            <a:off x="303833" y="4027272"/>
            <a:ext cx="5628287" cy="9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nl-NL" sz="18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eaLnBrk="1" hangingPunct="1"/>
            <a:endParaRPr lang="nl-NL" sz="18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eaLnBrk="1" hangingPunct="1"/>
            <a:endParaRPr lang="nl-NL" sz="2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151" name="Tekstvak 2"/>
          <p:cNvSpPr txBox="1">
            <a:spLocks noChangeArrowheads="1"/>
          </p:cNvSpPr>
          <p:nvPr/>
        </p:nvSpPr>
        <p:spPr bwMode="auto">
          <a:xfrm>
            <a:off x="1021135" y="410104"/>
            <a:ext cx="5477354" cy="8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/>
              <a:t> </a:t>
            </a:r>
          </a:p>
        </p:txBody>
      </p:sp>
      <p:sp>
        <p:nvSpPr>
          <p:cNvPr id="6152" name="Tekstvak 5"/>
          <p:cNvSpPr txBox="1">
            <a:spLocks noChangeArrowheads="1"/>
          </p:cNvSpPr>
          <p:nvPr/>
        </p:nvSpPr>
        <p:spPr bwMode="auto">
          <a:xfrm>
            <a:off x="2163458" y="671288"/>
            <a:ext cx="7894253" cy="10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nl-NL" sz="1800" b="1" dirty="0" smtClean="0">
              <a:solidFill>
                <a:schemeClr val="accent1"/>
              </a:solidFill>
            </a:endParaRPr>
          </a:p>
          <a:p>
            <a:endParaRPr lang="nl-NL" sz="1800" b="1" dirty="0">
              <a:solidFill>
                <a:schemeClr val="accent1"/>
              </a:solidFill>
            </a:endParaRPr>
          </a:p>
          <a:p>
            <a:endParaRPr lang="nl-NL" sz="1800" b="1" dirty="0" smtClean="0">
              <a:solidFill>
                <a:schemeClr val="accent1"/>
              </a:solidFill>
            </a:endParaRPr>
          </a:p>
          <a:p>
            <a:endParaRPr lang="nl-NL" sz="1400" dirty="0"/>
          </a:p>
        </p:txBody>
      </p:sp>
      <p:sp>
        <p:nvSpPr>
          <p:cNvPr id="6153" name="Tekstvak 8"/>
          <p:cNvSpPr txBox="1">
            <a:spLocks noChangeArrowheads="1"/>
          </p:cNvSpPr>
          <p:nvPr/>
        </p:nvSpPr>
        <p:spPr bwMode="auto">
          <a:xfrm>
            <a:off x="3929915" y="1511730"/>
            <a:ext cx="8382451" cy="4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nl-NL" sz="1600" b="1" dirty="0" smtClean="0"/>
          </a:p>
          <a:p>
            <a:endParaRPr lang="nl-NL" sz="1200" b="1" dirty="0" smtClean="0">
              <a:solidFill>
                <a:schemeClr val="accent1"/>
              </a:solidFill>
            </a:endParaRPr>
          </a:p>
        </p:txBody>
      </p:sp>
      <p:sp>
        <p:nvSpPr>
          <p:cNvPr id="6154" name="Tekstvak 11"/>
          <p:cNvSpPr txBox="1">
            <a:spLocks noChangeArrowheads="1"/>
          </p:cNvSpPr>
          <p:nvPr/>
        </p:nvSpPr>
        <p:spPr bwMode="auto">
          <a:xfrm>
            <a:off x="0" y="1726083"/>
            <a:ext cx="7746761" cy="4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marL="685800" indent="-6858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nl-NL" sz="1500" dirty="0" smtClean="0">
                <a:solidFill>
                  <a:srgbClr val="130E36"/>
                </a:solidFill>
              </a:rPr>
              <a:t> </a:t>
            </a:r>
          </a:p>
          <a:p>
            <a:pPr marL="0" indent="0" eaLnBrk="1" hangingPunct="1"/>
            <a:endParaRPr lang="nl-NL" sz="1500" b="1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2F3B1-D095-4FE7-B229-05A0A367B45A}" type="slidenum">
              <a:rPr lang="nl-NL" smtClean="0"/>
              <a:pPr>
                <a:defRPr/>
              </a:pPr>
              <a:t>24</a:t>
            </a:fld>
            <a:endParaRPr lang="nl-NL" dirty="0"/>
          </a:p>
        </p:txBody>
      </p:sp>
      <p:pic>
        <p:nvPicPr>
          <p:cNvPr id="16" name="Afbeelding 15" descr="Afbeeldingsresultaat voor change requires leadershi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51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4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6151" name="Tekstvak 2"/>
          <p:cNvSpPr txBox="1">
            <a:spLocks noChangeArrowheads="1"/>
          </p:cNvSpPr>
          <p:nvPr/>
        </p:nvSpPr>
        <p:spPr bwMode="auto">
          <a:xfrm>
            <a:off x="1021135" y="410104"/>
            <a:ext cx="5477354" cy="8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/>
              <a:t> </a:t>
            </a:r>
          </a:p>
        </p:txBody>
      </p:sp>
      <p:sp>
        <p:nvSpPr>
          <p:cNvPr id="6152" name="Tekstvak 5"/>
          <p:cNvSpPr txBox="1">
            <a:spLocks noChangeArrowheads="1"/>
          </p:cNvSpPr>
          <p:nvPr/>
        </p:nvSpPr>
        <p:spPr bwMode="auto">
          <a:xfrm>
            <a:off x="784656" y="674163"/>
            <a:ext cx="7894253" cy="5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nl-NL" sz="1800" b="1" dirty="0" smtClean="0">
                <a:solidFill>
                  <a:schemeClr val="accent1"/>
                </a:solidFill>
              </a:rPr>
              <a:t> </a:t>
            </a:r>
            <a:endParaRPr lang="nl-NL" sz="1400" dirty="0">
              <a:solidFill>
                <a:schemeClr val="accent1"/>
              </a:solidFill>
            </a:endParaRPr>
          </a:p>
          <a:p>
            <a:endParaRPr lang="nl-NL" sz="1400" dirty="0"/>
          </a:p>
        </p:txBody>
      </p:sp>
      <p:sp>
        <p:nvSpPr>
          <p:cNvPr id="6154" name="Tekstvak 11"/>
          <p:cNvSpPr txBox="1">
            <a:spLocks noChangeArrowheads="1"/>
          </p:cNvSpPr>
          <p:nvPr/>
        </p:nvSpPr>
        <p:spPr bwMode="auto">
          <a:xfrm>
            <a:off x="0" y="1726083"/>
            <a:ext cx="7746761" cy="4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9" tIns="14159" rIns="28319" bIns="14159">
            <a:spAutoFit/>
          </a:bodyPr>
          <a:lstStyle>
            <a:lvl1pPr marL="685800" indent="-6858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nl-NL" sz="1500" dirty="0" smtClean="0">
                <a:solidFill>
                  <a:srgbClr val="130E36"/>
                </a:solidFill>
              </a:rPr>
              <a:t> </a:t>
            </a:r>
          </a:p>
          <a:p>
            <a:pPr marL="0" indent="0" eaLnBrk="1" hangingPunct="1"/>
            <a:endParaRPr lang="nl-NL" sz="1500" b="1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2F3B1-D095-4FE7-B229-05A0A367B45A}" type="slidenum">
              <a:rPr lang="nl-NL" smtClean="0"/>
              <a:pPr>
                <a:defRPr/>
              </a:pPr>
              <a:t>25</a:t>
            </a:fld>
            <a:endParaRPr lang="nl-NL" dirty="0"/>
          </a:p>
        </p:txBody>
      </p:sp>
      <p:pic>
        <p:nvPicPr>
          <p:cNvPr id="136194" name="Picture 2" descr="Afbeeldingsresultaat voor bright fu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0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693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49475" y="2555950"/>
            <a:ext cx="8445489" cy="767254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285750" indent="-285750"/>
            <a:endParaRPr lang="nl-NL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/>
            <a:r>
              <a:rPr lang="nl-NL" sz="1400" i="1" dirty="0" err="1" smtClean="0">
                <a:solidFill>
                  <a:schemeClr val="bg1"/>
                </a:solidFill>
                <a:latin typeface="Calibri"/>
                <a:cs typeface="Calibri"/>
              </a:rPr>
              <a:t>Creating</a:t>
            </a:r>
            <a:r>
              <a:rPr lang="nl-NL" sz="1400" i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nl-NL" sz="1400" i="1" dirty="0" err="1" smtClean="0">
                <a:solidFill>
                  <a:schemeClr val="bg1"/>
                </a:solidFill>
                <a:latin typeface="Calibri"/>
                <a:cs typeface="Calibri"/>
              </a:rPr>
              <a:t>implementing</a:t>
            </a:r>
            <a:r>
              <a:rPr lang="nl-NL" sz="1400" i="1" dirty="0" smtClean="0">
                <a:solidFill>
                  <a:schemeClr val="bg1"/>
                </a:solidFill>
                <a:latin typeface="Calibri"/>
                <a:cs typeface="Calibri"/>
              </a:rPr>
              <a:t> CBS Urban Data Centers is a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challenging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r>
              <a:rPr lang="nl-NL" sz="1400" i="1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nl-NL" sz="1400" i="1" dirty="0" err="1" smtClean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nl-NL" sz="1400" i="1" dirty="0" smtClean="0">
                <a:solidFill>
                  <a:schemeClr val="bg1"/>
                </a:solidFill>
                <a:latin typeface="Calibri"/>
                <a:cs typeface="Calibri"/>
              </a:rPr>
              <a:t> ‘’a walk in the park’’ </a:t>
            </a:r>
            <a:endParaRPr lang="nl-NL" sz="1400" i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4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17" y="1028366"/>
            <a:ext cx="1431167" cy="2199343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614707" y="3759083"/>
            <a:ext cx="6015129" cy="662952"/>
          </a:xfrm>
          <a:prstGeom prst="rect">
            <a:avLst/>
          </a:prstGeom>
        </p:spPr>
        <p:txBody>
          <a:bodyPr wrap="square" lIns="31702" tIns="15850" rIns="31702" bIns="15850">
            <a:spAutoFit/>
          </a:bodyPr>
          <a:lstStyle/>
          <a:p>
            <a:pPr algn="ctr"/>
            <a:r>
              <a:rPr lang="nl-NL" sz="4100" spc="35" dirty="0" err="1">
                <a:solidFill>
                  <a:srgbClr val="271D6C"/>
                </a:solidFill>
                <a:cs typeface="Akko Pro Regular"/>
              </a:rPr>
              <a:t>Facts</a:t>
            </a:r>
            <a:r>
              <a:rPr lang="nl-NL" sz="4100" spc="35" dirty="0">
                <a:solidFill>
                  <a:srgbClr val="271D6C"/>
                </a:solidFill>
                <a:cs typeface="Akko Pro Regular"/>
              </a:rPr>
              <a:t> </a:t>
            </a:r>
            <a:r>
              <a:rPr lang="nl-NL" sz="4100" spc="35" dirty="0" err="1">
                <a:solidFill>
                  <a:srgbClr val="271D6C"/>
                </a:solidFill>
                <a:cs typeface="Akko Pro Regular"/>
              </a:rPr>
              <a:t>that</a:t>
            </a:r>
            <a:r>
              <a:rPr lang="nl-NL" sz="4100" spc="35" dirty="0">
                <a:solidFill>
                  <a:srgbClr val="271D6C"/>
                </a:solidFill>
                <a:cs typeface="Akko Pro Regular"/>
              </a:rPr>
              <a:t> matter</a:t>
            </a:r>
          </a:p>
        </p:txBody>
      </p:sp>
      <p:pic>
        <p:nvPicPr>
          <p:cNvPr id="6" name="Picture 2" descr="C:\Users\Barteld\Desktop\Presentaties\Smartstatistics4citi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71" y="170946"/>
            <a:ext cx="1384300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85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24160" y="2536809"/>
            <a:ext cx="7850917" cy="3137134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Why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CBS </a:t>
            </a: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Urban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Data Centers?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Results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Towards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smart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statistics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challenging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/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+mj-lt"/>
              <a:buAutoNum type="arabicPeriod"/>
            </a:pPr>
            <a:endParaRPr lang="nl-NL" sz="12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2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omotica.nl/wp-content/uploads/2016/10/46.-Smart-city-tr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" y="-3246"/>
            <a:ext cx="9132389" cy="514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eren 13"/>
          <p:cNvGrpSpPr/>
          <p:nvPr/>
        </p:nvGrpSpPr>
        <p:grpSpPr>
          <a:xfrm>
            <a:off x="1219200" y="363666"/>
            <a:ext cx="5305561" cy="1413227"/>
            <a:chOff x="-81053" y="2960810"/>
            <a:chExt cx="8503692" cy="1697486"/>
          </a:xfrm>
          <a:solidFill>
            <a:schemeClr val="tx2"/>
          </a:solidFill>
        </p:grpSpPr>
        <p:sp>
          <p:nvSpPr>
            <p:cNvPr id="6" name="Afgeronde rechthoek 5"/>
            <p:cNvSpPr/>
            <p:nvPr/>
          </p:nvSpPr>
          <p:spPr>
            <a:xfrm>
              <a:off x="-81052" y="2960810"/>
              <a:ext cx="8503691" cy="99619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6261" tIns="113128" rIns="226261" bIns="113128" rtlCol="0" anchor="ctr"/>
            <a:lstStyle/>
            <a:p>
              <a:pPr algn="ctr"/>
              <a:endParaRPr lang="nl-NL"/>
            </a:p>
          </p:txBody>
        </p:sp>
        <p:sp>
          <p:nvSpPr>
            <p:cNvPr id="7" name="Afgeronde rechthoek 6"/>
            <p:cNvSpPr/>
            <p:nvPr/>
          </p:nvSpPr>
          <p:spPr>
            <a:xfrm>
              <a:off x="-81053" y="3662105"/>
              <a:ext cx="8503691" cy="99619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6261" tIns="113128" rIns="226261" bIns="113128" rtlCol="0" anchor="ctr"/>
            <a:lstStyle/>
            <a:p>
              <a:pPr algn="ctr"/>
              <a:endParaRPr lang="nl-NL"/>
            </a:p>
          </p:txBody>
        </p:sp>
      </p:grpSp>
      <p:sp>
        <p:nvSpPr>
          <p:cNvPr id="9" name="Afgeronde rechthoek 8"/>
          <p:cNvSpPr/>
          <p:nvPr/>
        </p:nvSpPr>
        <p:spPr>
          <a:xfrm>
            <a:off x="506186" y="3019535"/>
            <a:ext cx="8388821" cy="1797193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387929" y="383758"/>
            <a:ext cx="4867728" cy="1259697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r>
              <a:rPr lang="nl-NL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Cities</a:t>
            </a:r>
            <a:r>
              <a:rPr lang="nl-NL" sz="2200" b="1" dirty="0" smtClean="0">
                <a:solidFill>
                  <a:srgbClr val="FF0000"/>
                </a:solidFill>
                <a:latin typeface="Calibri"/>
                <a:cs typeface="Calibri"/>
              </a:rPr>
              <a:t> have </a:t>
            </a:r>
            <a:r>
              <a:rPr lang="nl-NL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many</a:t>
            </a:r>
            <a:r>
              <a:rPr lang="nl-NL" sz="2200" b="1" dirty="0" smtClean="0">
                <a:solidFill>
                  <a:srgbClr val="FF0000"/>
                </a:solidFill>
                <a:latin typeface="Calibri"/>
                <a:cs typeface="Calibri"/>
              </a:rPr>
              <a:t> data </a:t>
            </a:r>
            <a:r>
              <a:rPr lang="nl-NL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related</a:t>
            </a:r>
            <a:r>
              <a:rPr lang="nl-NL" sz="22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nl-NL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ambitions</a:t>
            </a:r>
            <a:r>
              <a:rPr lang="nl-NL" sz="2200" b="1" dirty="0" smtClean="0">
                <a:solidFill>
                  <a:srgbClr val="FF0000"/>
                </a:solidFill>
                <a:latin typeface="Calibri"/>
                <a:cs typeface="Calibri"/>
              </a:rPr>
              <a:t>:</a:t>
            </a:r>
          </a:p>
          <a:p>
            <a:pPr algn="r"/>
            <a:endParaRPr lang="nl-NL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Data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driven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fact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evidence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based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, open data, </a:t>
            </a:r>
          </a:p>
          <a:p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big data,</a:t>
            </a:r>
            <a:r>
              <a:rPr lang="nl-NL" sz="14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l-NL" sz="1400" i="1" dirty="0" err="1" smtClean="0">
                <a:solidFill>
                  <a:schemeClr val="bg1"/>
                </a:solidFill>
                <a:cs typeface="Calibri"/>
              </a:rPr>
              <a:t>s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tandardising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 data, (</a:t>
            </a:r>
            <a:r>
              <a:rPr lang="nl-NL" sz="1400" b="1" i="1" dirty="0" err="1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nter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-)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national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benchmarking</a:t>
            </a:r>
            <a:r>
              <a:rPr lang="nl-NL" sz="1400" b="1" i="1" dirty="0" smtClean="0">
                <a:solidFill>
                  <a:schemeClr val="bg1"/>
                </a:solidFill>
                <a:latin typeface="Calibri"/>
                <a:cs typeface="Calibri"/>
              </a:rPr>
              <a:t>, smart </a:t>
            </a:r>
            <a:r>
              <a:rPr lang="nl-NL" sz="14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cities</a:t>
            </a:r>
            <a:endParaRPr lang="nl-NL" sz="14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67443" y="3019535"/>
            <a:ext cx="8127564" cy="1690584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But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cities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lack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access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to </a:t>
            </a:r>
            <a:r>
              <a:rPr lang="nl-NL" sz="1800" b="1" i="1" dirty="0" err="1" smtClean="0">
                <a:solidFill>
                  <a:srgbClr val="FF0000"/>
                </a:solidFill>
                <a:cs typeface="Calibri"/>
              </a:rPr>
              <a:t>national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data and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often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lack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data – expertise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with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  <a:cs typeface="Calibri"/>
              </a:rPr>
              <a:t>regards</a:t>
            </a:r>
            <a:r>
              <a:rPr lang="nl-NL" sz="1800" b="1" dirty="0" smtClean="0">
                <a:solidFill>
                  <a:srgbClr val="FF0000"/>
                </a:solidFill>
                <a:cs typeface="Calibri"/>
              </a:rPr>
              <a:t> to: </a:t>
            </a:r>
          </a:p>
          <a:p>
            <a:endParaRPr lang="nl-NL" b="1" dirty="0" smtClean="0">
              <a:solidFill>
                <a:schemeClr val="bg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nl-NL" sz="1400" b="1" i="1" dirty="0" smtClean="0">
                <a:solidFill>
                  <a:schemeClr val="bg1"/>
                </a:solidFill>
                <a:cs typeface="Calibri"/>
              </a:rPr>
              <a:t>data </a:t>
            </a:r>
            <a:r>
              <a:rPr lang="nl-NL" sz="1400" b="1" i="1" dirty="0" err="1">
                <a:solidFill>
                  <a:schemeClr val="bg1"/>
                </a:solidFill>
                <a:cs typeface="Calibri"/>
              </a:rPr>
              <a:t>science</a:t>
            </a:r>
            <a:endParaRPr lang="nl-NL" sz="1400" b="1" i="1" dirty="0">
              <a:solidFill>
                <a:schemeClr val="bg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nl-NL" sz="1400" b="1" i="1" dirty="0">
                <a:solidFill>
                  <a:schemeClr val="bg1"/>
                </a:solidFill>
                <a:cs typeface="Calibri"/>
              </a:rPr>
              <a:t>data </a:t>
            </a:r>
            <a:r>
              <a:rPr lang="nl-NL" sz="1400" b="1" i="1" dirty="0" err="1" smtClean="0">
                <a:solidFill>
                  <a:schemeClr val="bg1"/>
                </a:solidFill>
                <a:cs typeface="Calibri"/>
              </a:rPr>
              <a:t>analytics</a:t>
            </a:r>
            <a:endParaRPr lang="nl-NL" sz="1400" b="1" i="1" dirty="0">
              <a:solidFill>
                <a:schemeClr val="bg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nl-NL" sz="1400" b="1" i="1" dirty="0">
                <a:solidFill>
                  <a:schemeClr val="bg1"/>
                </a:solidFill>
                <a:cs typeface="Calibri"/>
              </a:rPr>
              <a:t>data </a:t>
            </a:r>
            <a:r>
              <a:rPr lang="nl-NL" sz="1400" b="1" i="1" dirty="0" err="1" smtClean="0">
                <a:solidFill>
                  <a:schemeClr val="bg1"/>
                </a:solidFill>
                <a:cs typeface="Calibri"/>
              </a:rPr>
              <a:t>integration</a:t>
            </a:r>
            <a:endParaRPr lang="nl-NL" sz="1400" b="1" i="1" dirty="0" smtClean="0">
              <a:solidFill>
                <a:schemeClr val="bg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nl-NL" sz="1400" b="1" i="1" dirty="0">
                <a:solidFill>
                  <a:schemeClr val="bg1"/>
                </a:solidFill>
                <a:cs typeface="Calibri"/>
              </a:rPr>
              <a:t>d</a:t>
            </a:r>
            <a:r>
              <a:rPr lang="nl-NL" sz="1400" b="1" i="1" dirty="0" smtClean="0">
                <a:solidFill>
                  <a:schemeClr val="bg1"/>
                </a:solidFill>
                <a:cs typeface="Calibri"/>
              </a:rPr>
              <a:t>ata </a:t>
            </a:r>
            <a:r>
              <a:rPr lang="nl-NL" sz="1400" b="1" i="1" dirty="0" err="1" smtClean="0">
                <a:solidFill>
                  <a:schemeClr val="bg1"/>
                </a:solidFill>
                <a:cs typeface="Calibri"/>
              </a:rPr>
              <a:t>visualisation</a:t>
            </a:r>
            <a:endParaRPr lang="nl-NL" sz="1400" b="1" i="1" dirty="0" smtClean="0">
              <a:solidFill>
                <a:schemeClr val="bg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nl-NL" sz="1400" b="1" i="1" dirty="0">
                <a:solidFill>
                  <a:schemeClr val="bg1"/>
                </a:solidFill>
                <a:cs typeface="Calibri"/>
              </a:rPr>
              <a:t>d</a:t>
            </a:r>
            <a:r>
              <a:rPr lang="nl-NL" sz="1400" b="1" i="1" dirty="0" smtClean="0">
                <a:solidFill>
                  <a:schemeClr val="bg1"/>
                </a:solidFill>
                <a:cs typeface="Calibri"/>
              </a:rPr>
              <a:t>ata management</a:t>
            </a:r>
            <a:endParaRPr lang="nl-NL" sz="18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6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eperen 1"/>
          <p:cNvGrpSpPr/>
          <p:nvPr/>
        </p:nvGrpSpPr>
        <p:grpSpPr>
          <a:xfrm>
            <a:off x="369202" y="1076533"/>
            <a:ext cx="8643255" cy="2662709"/>
            <a:chOff x="-81053" y="1598859"/>
            <a:chExt cx="8426767" cy="1619602"/>
          </a:xfrm>
        </p:grpSpPr>
        <p:sp>
          <p:nvSpPr>
            <p:cNvPr id="16" name="Afgeronde rechthoek 15"/>
            <p:cNvSpPr/>
            <p:nvPr/>
          </p:nvSpPr>
          <p:spPr>
            <a:xfrm>
              <a:off x="-81053" y="1598859"/>
              <a:ext cx="8426767" cy="996191"/>
            </a:xfrm>
            <a:prstGeom prst="roundRect">
              <a:avLst/>
            </a:prstGeom>
            <a:solidFill>
              <a:srgbClr val="4882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6261" tIns="113128" rIns="226261" bIns="113128" rtlCol="0" anchor="ctr"/>
            <a:lstStyle/>
            <a:p>
              <a:pPr algn="ctr"/>
              <a:endParaRPr lang="nl-NL"/>
            </a:p>
          </p:txBody>
        </p:sp>
        <p:sp>
          <p:nvSpPr>
            <p:cNvPr id="17" name="Afgeronde rechthoek 16"/>
            <p:cNvSpPr/>
            <p:nvPr/>
          </p:nvSpPr>
          <p:spPr>
            <a:xfrm>
              <a:off x="-81053" y="2222270"/>
              <a:ext cx="8426767" cy="996191"/>
            </a:xfrm>
            <a:prstGeom prst="roundRect">
              <a:avLst/>
            </a:prstGeom>
            <a:solidFill>
              <a:srgbClr val="4882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6261" tIns="113128" rIns="226261" bIns="113128"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ekstvak 17"/>
          <p:cNvSpPr txBox="1"/>
          <p:nvPr/>
        </p:nvSpPr>
        <p:spPr>
          <a:xfrm>
            <a:off x="587374" y="1214913"/>
            <a:ext cx="8229599" cy="2244582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180975" indent="-180975"/>
            <a:r>
              <a:rPr lang="nl-NL" sz="2800" b="1" dirty="0" err="1" smtClean="0">
                <a:solidFill>
                  <a:schemeClr val="bg1"/>
                </a:solidFill>
              </a:rPr>
              <a:t>So</a:t>
            </a:r>
            <a:r>
              <a:rPr lang="nl-NL" sz="2800" b="1" dirty="0" smtClean="0">
                <a:solidFill>
                  <a:schemeClr val="bg1"/>
                </a:solidFill>
              </a:rPr>
              <a:t>…</a:t>
            </a:r>
            <a:r>
              <a:rPr lang="nl-NL" sz="2800" b="1" dirty="0" err="1" smtClean="0">
                <a:solidFill>
                  <a:schemeClr val="bg1"/>
                </a:solidFill>
              </a:rPr>
              <a:t>why</a:t>
            </a:r>
            <a:r>
              <a:rPr lang="nl-NL" sz="2800" b="1" dirty="0" smtClean="0">
                <a:solidFill>
                  <a:schemeClr val="bg1"/>
                </a:solidFill>
              </a:rPr>
              <a:t> </a:t>
            </a:r>
            <a:r>
              <a:rPr lang="nl-NL" sz="2800" b="1" dirty="0" err="1" smtClean="0">
                <a:solidFill>
                  <a:schemeClr val="bg1"/>
                </a:solidFill>
              </a:rPr>
              <a:t>did</a:t>
            </a:r>
            <a:r>
              <a:rPr lang="nl-NL" sz="2800" b="1" dirty="0" smtClean="0">
                <a:solidFill>
                  <a:schemeClr val="bg1"/>
                </a:solidFill>
              </a:rPr>
              <a:t> CBS </a:t>
            </a:r>
            <a:r>
              <a:rPr lang="nl-NL" sz="2800" b="1" dirty="0" err="1" smtClean="0">
                <a:solidFill>
                  <a:schemeClr val="bg1"/>
                </a:solidFill>
              </a:rPr>
              <a:t>create</a:t>
            </a:r>
            <a:r>
              <a:rPr lang="nl-NL" sz="2800" b="1" dirty="0" smtClean="0">
                <a:solidFill>
                  <a:schemeClr val="bg1"/>
                </a:solidFill>
              </a:rPr>
              <a:t> </a:t>
            </a:r>
            <a:r>
              <a:rPr lang="nl-NL" sz="2800" b="1" dirty="0" err="1" smtClean="0">
                <a:solidFill>
                  <a:schemeClr val="bg1"/>
                </a:solidFill>
              </a:rPr>
              <a:t>Urban</a:t>
            </a:r>
            <a:r>
              <a:rPr lang="nl-NL" sz="2800" b="1" dirty="0" smtClean="0">
                <a:solidFill>
                  <a:schemeClr val="bg1"/>
                </a:solidFill>
              </a:rPr>
              <a:t> Data Centers ?</a:t>
            </a:r>
          </a:p>
          <a:p>
            <a:pPr marL="180975" indent="-180975"/>
            <a:endParaRPr lang="nl-NL" b="1" dirty="0" smtClean="0">
              <a:solidFill>
                <a:schemeClr val="bg1"/>
              </a:solidFill>
            </a:endParaRPr>
          </a:p>
          <a:p>
            <a:pPr marL="180975" indent="-180975"/>
            <a:r>
              <a:rPr lang="nl-NL" sz="1800" b="1" dirty="0" smtClean="0">
                <a:solidFill>
                  <a:schemeClr val="bg1"/>
                </a:solidFill>
              </a:rPr>
              <a:t>To </a:t>
            </a:r>
            <a:r>
              <a:rPr lang="nl-NL" sz="1800" b="1" dirty="0" err="1" smtClean="0">
                <a:solidFill>
                  <a:schemeClr val="bg1"/>
                </a:solidFill>
              </a:rPr>
              <a:t>connect</a:t>
            </a:r>
            <a:r>
              <a:rPr lang="nl-NL" sz="1800" b="1" dirty="0" smtClean="0">
                <a:solidFill>
                  <a:schemeClr val="bg1"/>
                </a:solidFill>
              </a:rPr>
              <a:t> CBS data and CBS data-expertise </a:t>
            </a:r>
            <a:r>
              <a:rPr lang="nl-NL" sz="1800" b="1" dirty="0" err="1" smtClean="0">
                <a:solidFill>
                  <a:schemeClr val="bg1"/>
                </a:solidFill>
              </a:rPr>
              <a:t>to</a:t>
            </a:r>
            <a:r>
              <a:rPr lang="nl-NL" sz="1800" b="1" dirty="0" smtClean="0">
                <a:solidFill>
                  <a:schemeClr val="bg1"/>
                </a:solidFill>
              </a:rPr>
              <a:t> </a:t>
            </a:r>
            <a:r>
              <a:rPr lang="nl-NL" sz="1800" b="1" dirty="0" err="1" smtClean="0">
                <a:solidFill>
                  <a:schemeClr val="bg1"/>
                </a:solidFill>
              </a:rPr>
              <a:t>cities</a:t>
            </a:r>
            <a:r>
              <a:rPr lang="nl-NL" sz="1800" b="1" dirty="0" smtClean="0">
                <a:solidFill>
                  <a:schemeClr val="bg1"/>
                </a:solidFill>
              </a:rPr>
              <a:t> </a:t>
            </a:r>
            <a:r>
              <a:rPr lang="nl-NL" sz="1800" b="1" dirty="0" err="1" smtClean="0">
                <a:solidFill>
                  <a:schemeClr val="bg1"/>
                </a:solidFill>
              </a:rPr>
              <a:t>leading</a:t>
            </a:r>
            <a:r>
              <a:rPr lang="nl-NL" sz="1800" b="1" dirty="0" smtClean="0">
                <a:solidFill>
                  <a:schemeClr val="bg1"/>
                </a:solidFill>
              </a:rPr>
              <a:t> to: </a:t>
            </a:r>
          </a:p>
          <a:p>
            <a:pPr marL="638175" lvl="1" indent="-180975">
              <a:buFontTx/>
              <a:buChar char="-"/>
            </a:pPr>
            <a:endParaRPr lang="nl-NL" sz="1800" b="1" i="1" dirty="0" smtClean="0">
              <a:solidFill>
                <a:schemeClr val="bg1"/>
              </a:solidFill>
            </a:endParaRPr>
          </a:p>
          <a:p>
            <a:pPr marL="638175" lvl="1" indent="-180975">
              <a:buFontTx/>
              <a:buChar char="-"/>
            </a:pPr>
            <a:r>
              <a:rPr lang="nl-NL" b="1" i="1" dirty="0" smtClean="0">
                <a:solidFill>
                  <a:schemeClr val="bg1"/>
                </a:solidFill>
              </a:rPr>
              <a:t>a </a:t>
            </a:r>
            <a:r>
              <a:rPr lang="nl-NL" b="1" i="1" dirty="0" err="1" smtClean="0">
                <a:solidFill>
                  <a:schemeClr val="bg1"/>
                </a:solidFill>
              </a:rPr>
              <a:t>better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understanding</a:t>
            </a:r>
            <a:r>
              <a:rPr lang="nl-NL" b="1" i="1" dirty="0" smtClean="0">
                <a:solidFill>
                  <a:schemeClr val="bg1"/>
                </a:solidFill>
              </a:rPr>
              <a:t> of a city</a:t>
            </a:r>
          </a:p>
          <a:p>
            <a:pPr marL="638175" lvl="1" indent="-180975">
              <a:buFontTx/>
              <a:buChar char="-"/>
            </a:pPr>
            <a:r>
              <a:rPr lang="nl-NL" b="1" i="1" dirty="0" err="1" smtClean="0">
                <a:solidFill>
                  <a:schemeClr val="bg1"/>
                </a:solidFill>
              </a:rPr>
              <a:t>better</a:t>
            </a:r>
            <a:r>
              <a:rPr lang="nl-NL" b="1" i="1" dirty="0" smtClean="0">
                <a:solidFill>
                  <a:schemeClr val="bg1"/>
                </a:solidFill>
              </a:rPr>
              <a:t> (</a:t>
            </a:r>
            <a:r>
              <a:rPr lang="nl-NL" b="1" i="1" dirty="0" err="1" smtClean="0">
                <a:solidFill>
                  <a:schemeClr val="bg1"/>
                </a:solidFill>
              </a:rPr>
              <a:t>facts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based</a:t>
            </a:r>
            <a:r>
              <a:rPr lang="nl-NL" b="1" i="1" dirty="0" smtClean="0">
                <a:solidFill>
                  <a:schemeClr val="bg1"/>
                </a:solidFill>
              </a:rPr>
              <a:t> &amp; data </a:t>
            </a:r>
            <a:r>
              <a:rPr lang="nl-NL" b="1" i="1" dirty="0" err="1" smtClean="0">
                <a:solidFill>
                  <a:schemeClr val="bg1"/>
                </a:solidFill>
              </a:rPr>
              <a:t>driven</a:t>
            </a:r>
            <a:r>
              <a:rPr lang="nl-NL" b="1" i="1" dirty="0" smtClean="0">
                <a:solidFill>
                  <a:schemeClr val="bg1"/>
                </a:solidFill>
              </a:rPr>
              <a:t>) </a:t>
            </a:r>
            <a:r>
              <a:rPr lang="nl-NL" b="1" i="1" dirty="0" err="1" smtClean="0">
                <a:solidFill>
                  <a:schemeClr val="bg1"/>
                </a:solidFill>
              </a:rPr>
              <a:t>informed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city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decisions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</a:p>
          <a:p>
            <a:pPr marL="638175" lvl="1" indent="-180975">
              <a:buFontTx/>
              <a:buChar char="-"/>
            </a:pPr>
            <a:r>
              <a:rPr lang="nl-NL" b="1" i="1" dirty="0" err="1" smtClean="0">
                <a:solidFill>
                  <a:schemeClr val="bg1"/>
                </a:solidFill>
              </a:rPr>
              <a:t>better</a:t>
            </a:r>
            <a:r>
              <a:rPr lang="nl-NL" b="1" i="1" dirty="0" smtClean="0">
                <a:solidFill>
                  <a:schemeClr val="bg1"/>
                </a:solidFill>
              </a:rPr>
              <a:t> city </a:t>
            </a:r>
            <a:r>
              <a:rPr lang="nl-NL" b="1" i="1" dirty="0" err="1" smtClean="0">
                <a:solidFill>
                  <a:schemeClr val="bg1"/>
                </a:solidFill>
              </a:rPr>
              <a:t>finances</a:t>
            </a:r>
            <a:r>
              <a:rPr lang="nl-NL" b="1" i="1" dirty="0" smtClean="0">
                <a:solidFill>
                  <a:schemeClr val="bg1"/>
                </a:solidFill>
              </a:rPr>
              <a:t> (</a:t>
            </a:r>
            <a:r>
              <a:rPr lang="nl-NL" b="1" i="1" dirty="0" err="1" smtClean="0">
                <a:solidFill>
                  <a:schemeClr val="bg1"/>
                </a:solidFill>
              </a:rPr>
              <a:t>smarter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use</a:t>
            </a:r>
            <a:r>
              <a:rPr lang="nl-NL" b="1" i="1" dirty="0" smtClean="0">
                <a:solidFill>
                  <a:schemeClr val="bg1"/>
                </a:solidFill>
              </a:rPr>
              <a:t> of data </a:t>
            </a:r>
            <a:r>
              <a:rPr lang="nl-NL" b="1" i="1" dirty="0" err="1" smtClean="0">
                <a:solidFill>
                  <a:schemeClr val="bg1"/>
                </a:solidFill>
              </a:rPr>
              <a:t>can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lead</a:t>
            </a:r>
            <a:r>
              <a:rPr lang="nl-NL" b="1" i="1" dirty="0" smtClean="0">
                <a:solidFill>
                  <a:schemeClr val="bg1"/>
                </a:solidFill>
              </a:rPr>
              <a:t> to </a:t>
            </a:r>
            <a:r>
              <a:rPr lang="nl-NL" b="1" i="1" dirty="0" err="1" smtClean="0">
                <a:solidFill>
                  <a:schemeClr val="bg1"/>
                </a:solidFill>
              </a:rPr>
              <a:t>substantial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savings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chemeClr val="bg1"/>
                </a:solidFill>
              </a:rPr>
              <a:t>on</a:t>
            </a:r>
            <a:r>
              <a:rPr lang="nl-NL" b="1" i="1" dirty="0" smtClean="0">
                <a:solidFill>
                  <a:schemeClr val="bg1"/>
                </a:solidFill>
              </a:rPr>
              <a:t> city budgets)</a:t>
            </a:r>
          </a:p>
          <a:p>
            <a:pPr marL="638175" lvl="1" indent="-180975">
              <a:buFontTx/>
              <a:buChar char="-"/>
            </a:pPr>
            <a:r>
              <a:rPr lang="nl-NL" b="1" i="1" dirty="0" err="1">
                <a:solidFill>
                  <a:schemeClr val="bg1"/>
                </a:solidFill>
              </a:rPr>
              <a:t>o</a:t>
            </a:r>
            <a:r>
              <a:rPr lang="nl-NL" b="1" i="1" dirty="0" err="1" smtClean="0">
                <a:solidFill>
                  <a:schemeClr val="bg1"/>
                </a:solidFill>
              </a:rPr>
              <a:t>ptimized</a:t>
            </a:r>
            <a:r>
              <a:rPr lang="nl-NL" b="1" i="1" dirty="0" smtClean="0">
                <a:solidFill>
                  <a:schemeClr val="bg1"/>
                </a:solidFill>
              </a:rPr>
              <a:t>, </a:t>
            </a:r>
            <a:r>
              <a:rPr lang="nl-NL" b="1" i="1" dirty="0" err="1" smtClean="0">
                <a:solidFill>
                  <a:schemeClr val="bg1"/>
                </a:solidFill>
              </a:rPr>
              <a:t>harmonized</a:t>
            </a:r>
            <a:r>
              <a:rPr lang="nl-NL" b="1" i="1" dirty="0" smtClean="0">
                <a:solidFill>
                  <a:schemeClr val="bg1"/>
                </a:solidFill>
              </a:rPr>
              <a:t>, </a:t>
            </a:r>
            <a:r>
              <a:rPr lang="nl-NL" b="1" i="1" dirty="0" err="1" smtClean="0">
                <a:solidFill>
                  <a:schemeClr val="bg1"/>
                </a:solidFill>
              </a:rPr>
              <a:t>standardized</a:t>
            </a:r>
            <a:r>
              <a:rPr lang="nl-NL" b="1" i="1" dirty="0" smtClean="0">
                <a:solidFill>
                  <a:schemeClr val="bg1"/>
                </a:solidFill>
              </a:rPr>
              <a:t> data </a:t>
            </a:r>
            <a:r>
              <a:rPr lang="nl-NL" b="1" i="1" dirty="0" err="1" smtClean="0">
                <a:solidFill>
                  <a:schemeClr val="bg1"/>
                </a:solidFill>
              </a:rPr>
              <a:t>local</a:t>
            </a:r>
            <a:r>
              <a:rPr lang="nl-NL" b="1" i="1" dirty="0" smtClean="0">
                <a:solidFill>
                  <a:schemeClr val="bg1"/>
                </a:solidFill>
              </a:rPr>
              <a:t> – </a:t>
            </a:r>
            <a:r>
              <a:rPr lang="nl-NL" b="1" i="1" dirty="0" err="1" smtClean="0">
                <a:solidFill>
                  <a:schemeClr val="bg1"/>
                </a:solidFill>
              </a:rPr>
              <a:t>regional</a:t>
            </a:r>
            <a:r>
              <a:rPr lang="nl-NL" b="1" i="1" dirty="0" smtClean="0">
                <a:solidFill>
                  <a:schemeClr val="bg1"/>
                </a:solidFill>
              </a:rPr>
              <a:t> – </a:t>
            </a:r>
            <a:r>
              <a:rPr lang="nl-NL" b="1" i="1" dirty="0" err="1" smtClean="0">
                <a:solidFill>
                  <a:schemeClr val="bg1"/>
                </a:solidFill>
              </a:rPr>
              <a:t>national</a:t>
            </a:r>
            <a:r>
              <a:rPr lang="nl-NL" b="1" i="1" dirty="0" smtClean="0">
                <a:solidFill>
                  <a:schemeClr val="bg1"/>
                </a:solidFill>
              </a:rPr>
              <a:t> - international</a:t>
            </a:r>
            <a:endParaRPr lang="nl-NL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" y="0"/>
            <a:ext cx="9142265" cy="51435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175"/>
          <a:stretch/>
        </p:blipFill>
        <p:spPr>
          <a:xfrm>
            <a:off x="10304" y="123478"/>
            <a:ext cx="2356621" cy="1349298"/>
          </a:xfrm>
          <a:prstGeom prst="rect">
            <a:avLst/>
          </a:prstGeom>
        </p:spPr>
      </p:pic>
      <p:sp>
        <p:nvSpPr>
          <p:cNvPr id="2" name="Rechthoekige toelichting 1"/>
          <p:cNvSpPr/>
          <p:nvPr/>
        </p:nvSpPr>
        <p:spPr>
          <a:xfrm>
            <a:off x="6964822" y="1008404"/>
            <a:ext cx="1931350" cy="632389"/>
          </a:xfrm>
          <a:prstGeom prst="wedgeRectCallout">
            <a:avLst>
              <a:gd name="adj1" fmla="val -72142"/>
              <a:gd name="adj2" fmla="val 4692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Rural</a:t>
            </a:r>
            <a:r>
              <a:rPr lang="nl-NL" dirty="0" smtClean="0"/>
              <a:t> data center</a:t>
            </a:r>
            <a:endParaRPr lang="nl-NL" dirty="0"/>
          </a:p>
        </p:txBody>
      </p:sp>
      <p:sp>
        <p:nvSpPr>
          <p:cNvPr id="5" name="Rechthoekige toelichting 4"/>
          <p:cNvSpPr/>
          <p:nvPr/>
        </p:nvSpPr>
        <p:spPr>
          <a:xfrm>
            <a:off x="6964821" y="1793193"/>
            <a:ext cx="1991172" cy="632389"/>
          </a:xfrm>
          <a:prstGeom prst="wedgeRectCallout">
            <a:avLst>
              <a:gd name="adj1" fmla="val 29307"/>
              <a:gd name="adj2" fmla="val 3476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Provincial</a:t>
            </a:r>
            <a:r>
              <a:rPr lang="nl-NL" dirty="0" smtClean="0"/>
              <a:t> data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50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5000" y="337501"/>
            <a:ext cx="6223860" cy="56699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                           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785"/>
            <a:ext cx="9207822" cy="5147286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161896" y="2397502"/>
            <a:ext cx="8414359" cy="1060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61" tIns="113128" rIns="226261" bIns="113128"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0"/>
            <a:ext cx="1877449" cy="21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49475" y="2555950"/>
            <a:ext cx="7850917" cy="1536696"/>
          </a:xfrm>
          <a:prstGeom prst="rect">
            <a:avLst/>
          </a:prstGeom>
          <a:noFill/>
        </p:spPr>
        <p:txBody>
          <a:bodyPr wrap="square" lIns="28314" tIns="14157" rIns="28314" bIns="14157" rtlCol="0">
            <a:sp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Why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CBS Urban Data Centers ?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 err="1" smtClean="0">
                <a:solidFill>
                  <a:schemeClr val="bg1"/>
                </a:solidFill>
                <a:latin typeface="Calibri"/>
                <a:cs typeface="Calibri"/>
              </a:rPr>
              <a:t>Results</a:t>
            </a:r>
            <a:r>
              <a:rPr lang="nl-NL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200" i="1" dirty="0" err="1">
                <a:solidFill>
                  <a:schemeClr val="bg1"/>
                </a:solidFill>
                <a:cs typeface="Calibri"/>
              </a:rPr>
              <a:t>T</a:t>
            </a:r>
            <a:r>
              <a:rPr lang="nl-NL" sz="1200" i="1" dirty="0" err="1" smtClean="0">
                <a:solidFill>
                  <a:schemeClr val="bg1"/>
                </a:solidFill>
                <a:cs typeface="Calibri"/>
              </a:rPr>
              <a:t>owards</a:t>
            </a:r>
            <a:r>
              <a:rPr lang="nl-NL" sz="1200" i="1" dirty="0" smtClean="0">
                <a:solidFill>
                  <a:schemeClr val="bg1"/>
                </a:solidFill>
                <a:cs typeface="Calibri"/>
              </a:rPr>
              <a:t> smart </a:t>
            </a:r>
            <a:r>
              <a:rPr lang="nl-NL" sz="1200" i="1" dirty="0" err="1" smtClean="0">
                <a:solidFill>
                  <a:schemeClr val="bg1"/>
                </a:solidFill>
                <a:cs typeface="Calibri"/>
              </a:rPr>
              <a:t>statistics</a:t>
            </a:r>
            <a:endParaRPr lang="nl-NL" sz="12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challenging</a:t>
            </a:r>
            <a:r>
              <a:rPr lang="nl-NL" sz="12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i="1" dirty="0" err="1" smtClean="0">
                <a:solidFill>
                  <a:schemeClr val="bg1"/>
                </a:solidFill>
                <a:latin typeface="Calibri"/>
                <a:cs typeface="Calibri"/>
              </a:rPr>
              <a:t>journey</a:t>
            </a:r>
            <a:endParaRPr lang="nl-NL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nl-NL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/>
            <a:endParaRPr lang="nl-NL" sz="1200" i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nl-NL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BSTEMP\USER\Temporary Internet Files\CPOG\Content.Outlook\8B9AOMLE\download_scaled_2000x2000_6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3" y="-897809"/>
            <a:ext cx="9050343" cy="60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4348550" y="1456506"/>
            <a:ext cx="7259055" cy="459276"/>
          </a:xfrm>
          <a:prstGeom prst="rect">
            <a:avLst/>
          </a:prstGeom>
          <a:noFill/>
        </p:spPr>
        <p:txBody>
          <a:bodyPr lIns="226152" tIns="113074" rIns="226152" bIns="11307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408074"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latin typeface="Soho Pro Medium"/>
              <a:cs typeface="Soho Pro Medium"/>
            </a:endParaRPr>
          </a:p>
        </p:txBody>
      </p:sp>
      <p:sp>
        <p:nvSpPr>
          <p:cNvPr id="7172" name="Tekstvak 13"/>
          <p:cNvSpPr txBox="1">
            <a:spLocks noChangeArrowheads="1"/>
          </p:cNvSpPr>
          <p:nvPr/>
        </p:nvSpPr>
        <p:spPr bwMode="auto">
          <a:xfrm>
            <a:off x="313175" y="3995801"/>
            <a:ext cx="5240875" cy="65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bg1"/>
                </a:solidFill>
                <a:latin typeface="Cambria" pitchFamily="18" charset="0"/>
              </a:rPr>
              <a:t>Leegstandsbepaling op basis van basisregistraties</a:t>
            </a:r>
          </a:p>
        </p:txBody>
      </p:sp>
      <p:sp>
        <p:nvSpPr>
          <p:cNvPr id="15" name="Rechthoek 14"/>
          <p:cNvSpPr/>
          <p:nvPr/>
        </p:nvSpPr>
        <p:spPr>
          <a:xfrm>
            <a:off x="0" y="-983"/>
            <a:ext cx="203047" cy="5143008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algn="ctr" defTabSz="408074">
              <a:defRPr/>
            </a:pPr>
            <a:endParaRPr lang="nl-NL"/>
          </a:p>
        </p:txBody>
      </p:sp>
      <p:sp>
        <p:nvSpPr>
          <p:cNvPr id="10" name="Afgeronde rechthoek 9"/>
          <p:cNvSpPr/>
          <p:nvPr/>
        </p:nvSpPr>
        <p:spPr>
          <a:xfrm>
            <a:off x="0" y="3795886"/>
            <a:ext cx="8964488" cy="1119670"/>
          </a:xfrm>
          <a:prstGeom prst="round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6229" tIns="113112" rIns="226229" bIns="113112" anchor="ctr"/>
          <a:lstStyle/>
          <a:p>
            <a:pPr defTabSz="408074">
              <a:defRPr/>
            </a:pPr>
            <a:endParaRPr lang="nl-NL" dirty="0"/>
          </a:p>
        </p:txBody>
      </p:sp>
      <p:sp>
        <p:nvSpPr>
          <p:cNvPr id="7175" name="Tekstvak 13"/>
          <p:cNvSpPr txBox="1">
            <a:spLocks noChangeArrowheads="1"/>
          </p:cNvSpPr>
          <p:nvPr/>
        </p:nvSpPr>
        <p:spPr bwMode="auto">
          <a:xfrm>
            <a:off x="107504" y="3939902"/>
            <a:ext cx="8640960" cy="10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310" tIns="14155" rIns="28310" bIns="14155">
            <a:spAutoFit/>
          </a:bodyPr>
          <a:lstStyle>
            <a:lvl1pPr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17625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Data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may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lead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to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better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insights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and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better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spending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of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city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finances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:    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combining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and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integrating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data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may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help</a:t>
            </a:r>
            <a:b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to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fight</a:t>
            </a:r>
            <a:r>
              <a:rPr lang="nl-NL" sz="1400" b="1" i="1" dirty="0" smtClean="0">
                <a:solidFill>
                  <a:schemeClr val="bg1"/>
                </a:solidFill>
                <a:latin typeface="Arial" pitchFamily="34" charset="0"/>
              </a:rPr>
              <a:t> city </a:t>
            </a:r>
            <a:r>
              <a:rPr lang="nl-NL" sz="1400" b="1" i="1" dirty="0" err="1" smtClean="0">
                <a:solidFill>
                  <a:schemeClr val="bg1"/>
                </a:solidFill>
                <a:latin typeface="Arial" pitchFamily="34" charset="0"/>
              </a:rPr>
              <a:t>poverty</a:t>
            </a:r>
            <a:r>
              <a:rPr lang="nl-NL" sz="1400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and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realise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savings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on city </a:t>
            </a:r>
            <a:r>
              <a:rPr lang="nl-NL" sz="1400" dirty="0" err="1" smtClean="0">
                <a:solidFill>
                  <a:schemeClr val="bg1"/>
                </a:solidFill>
                <a:latin typeface="Arial" pitchFamily="34" charset="0"/>
              </a:rPr>
              <a:t>social</a:t>
            </a: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</a:rPr>
              <a:t> welfare budget</a:t>
            </a:r>
          </a:p>
          <a:p>
            <a:pPr eaLnBrk="1" hangingPunct="1"/>
            <a:endParaRPr lang="nl-NL" sz="2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176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7" y="3118282"/>
            <a:ext cx="729593" cy="67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F722D-817A-4E81-8565-9DBBEABB77B2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86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4550635" cy="111861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>
                <a:solidFill>
                  <a:schemeClr val="tx2"/>
                </a:solidFill>
              </a:rPr>
              <a:t>Data Camp </a:t>
            </a:r>
            <a:r>
              <a:rPr lang="nl-NL" dirty="0">
                <a:solidFill>
                  <a:schemeClr val="tx2"/>
                </a:solidFill>
              </a:rPr>
              <a:t>The </a:t>
            </a:r>
            <a:r>
              <a:rPr lang="nl-NL" dirty="0" smtClean="0">
                <a:solidFill>
                  <a:schemeClr val="tx2"/>
                </a:solidFill>
              </a:rPr>
              <a:t>Hague</a:t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sz="2000" dirty="0" err="1" smtClean="0">
                <a:solidFill>
                  <a:schemeClr val="tx2"/>
                </a:solidFill>
              </a:rPr>
              <a:t>innovative</a:t>
            </a:r>
            <a:r>
              <a:rPr lang="nl-NL" sz="2000" dirty="0" smtClean="0">
                <a:solidFill>
                  <a:schemeClr val="tx2"/>
                </a:solidFill>
              </a:rPr>
              <a:t> </a:t>
            </a:r>
            <a:r>
              <a:rPr lang="nl-NL" sz="2000" dirty="0" err="1" smtClean="0">
                <a:solidFill>
                  <a:schemeClr val="tx2"/>
                </a:solidFill>
              </a:rPr>
              <a:t>collaboration</a:t>
            </a:r>
            <a:r>
              <a:rPr lang="nl-NL" sz="2000" dirty="0" smtClean="0">
                <a:solidFill>
                  <a:schemeClr val="tx2"/>
                </a:solidFill>
              </a:rPr>
              <a:t> model</a:t>
            </a:r>
            <a:br>
              <a:rPr lang="nl-NL" sz="2000" dirty="0" smtClean="0">
                <a:solidFill>
                  <a:schemeClr val="tx2"/>
                </a:solidFill>
              </a:rPr>
            </a:br>
            <a:r>
              <a:rPr lang="nl-NL" sz="2000" dirty="0" err="1" smtClean="0">
                <a:solidFill>
                  <a:schemeClr val="tx2"/>
                </a:solidFill>
              </a:rPr>
              <a:t>before</a:t>
            </a:r>
            <a:r>
              <a:rPr lang="nl-NL" sz="2000" dirty="0" smtClean="0">
                <a:solidFill>
                  <a:schemeClr val="tx2"/>
                </a:solidFill>
              </a:rPr>
              <a:t> </a:t>
            </a:r>
            <a:r>
              <a:rPr lang="nl-NL" sz="2000" dirty="0" err="1" smtClean="0">
                <a:solidFill>
                  <a:schemeClr val="tx2"/>
                </a:solidFill>
              </a:rPr>
              <a:t>launch</a:t>
            </a:r>
            <a:r>
              <a:rPr lang="nl-NL" sz="2000" dirty="0" smtClean="0">
                <a:solidFill>
                  <a:schemeClr val="tx2"/>
                </a:solidFill>
              </a:rPr>
              <a:t> of UDC The Hague (</a:t>
            </a:r>
            <a:r>
              <a:rPr lang="nl-NL" sz="2000" dirty="0" err="1" smtClean="0">
                <a:solidFill>
                  <a:schemeClr val="tx2"/>
                </a:solidFill>
              </a:rPr>
              <a:t>March</a:t>
            </a:r>
            <a:r>
              <a:rPr lang="nl-NL" sz="2000" dirty="0" smtClean="0">
                <a:solidFill>
                  <a:schemeClr val="tx2"/>
                </a:solidFill>
              </a:rPr>
              <a:t> 2017)</a:t>
            </a:r>
            <a:endParaRPr lang="nl-NL" sz="270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tx2"/>
                </a:solidFill>
              </a:rPr>
              <a:t>30 </a:t>
            </a:r>
            <a:r>
              <a:rPr lang="en-GB" dirty="0" smtClean="0">
                <a:solidFill>
                  <a:schemeClr val="tx2"/>
                </a:solidFill>
              </a:rPr>
              <a:t>researchers, four organisations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8 research questions related to poverty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Working in secure closed environment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CBS microdata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The Hague microdata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Social media, online election programs</a:t>
            </a:r>
          </a:p>
          <a:p>
            <a:pPr lvl="1"/>
            <a:endParaRPr lang="en-GB" dirty="0">
              <a:solidFill>
                <a:schemeClr val="tx2"/>
              </a:solidFill>
            </a:endParaRPr>
          </a:p>
          <a:p>
            <a:pPr marL="274320" lvl="1">
              <a:buFont typeface="Corbel" pitchFamily="34" charset="0"/>
              <a:buChar char="–"/>
            </a:pPr>
            <a:r>
              <a:rPr lang="en-GB" dirty="0">
                <a:solidFill>
                  <a:schemeClr val="tx2"/>
                </a:solidFill>
              </a:rPr>
              <a:t>Very successful, but </a:t>
            </a:r>
          </a:p>
          <a:p>
            <a:pPr marL="274320" lvl="1">
              <a:buFont typeface="Corbel" pitchFamily="34" charset="0"/>
              <a:buChar char="–"/>
            </a:pPr>
            <a:r>
              <a:rPr lang="en-GB" dirty="0">
                <a:solidFill>
                  <a:schemeClr val="tx2"/>
                </a:solidFill>
              </a:rPr>
              <a:t>Far too little time and data…</a:t>
            </a:r>
            <a:r>
              <a:rPr lang="en-GB" dirty="0" smtClean="0">
                <a:solidFill>
                  <a:schemeClr val="tx2"/>
                </a:solidFill>
                <a:sym typeface="Wingdings" pitchFamily="2" charset="2"/>
              </a:rPr>
              <a:t></a:t>
            </a:r>
            <a:endParaRPr lang="en-GB" dirty="0">
              <a:solidFill>
                <a:schemeClr val="tx2"/>
              </a:solidFill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61" y="504201"/>
            <a:ext cx="3826092" cy="25439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56" y="3197101"/>
            <a:ext cx="1497127" cy="130600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07" y="3186040"/>
            <a:ext cx="1450099" cy="13170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5" y="3195601"/>
            <a:ext cx="1276307" cy="13124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188" y="-14940"/>
            <a:ext cx="2890156" cy="515844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056484" y="4487271"/>
            <a:ext cx="1002909" cy="339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105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615</Words>
  <Application>Microsoft Office PowerPoint</Application>
  <PresentationFormat>Diavoorstelling (16:9)</PresentationFormat>
  <Paragraphs>177</Paragraphs>
  <Slides>27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Office-thema</vt:lpstr>
      <vt:lpstr>PowerPoint-presentatie</vt:lpstr>
      <vt:lpstr>                            </vt:lpstr>
      <vt:lpstr>                            </vt:lpstr>
      <vt:lpstr>PowerPoint-presentatie</vt:lpstr>
      <vt:lpstr>PowerPoint-presentatie</vt:lpstr>
      <vt:lpstr>PowerPoint-presentatie</vt:lpstr>
      <vt:lpstr>                            </vt:lpstr>
      <vt:lpstr>PowerPoint-presentatie</vt:lpstr>
      <vt:lpstr>Data Camp The Hague innovative collaboration model before launch of UDC The Hague (March 2017)</vt:lpstr>
      <vt:lpstr>PowerPoint-presentatie</vt:lpstr>
      <vt:lpstr>PowerPoint-presentatie</vt:lpstr>
      <vt:lpstr>                                               </vt:lpstr>
      <vt:lpstr>PowerPoint-presentatie</vt:lpstr>
      <vt:lpstr>                   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National Bicycle Counting Week 18-24 September 2017</vt:lpstr>
      <vt:lpstr>National Bicycle Counting Week 18-24 September 2017</vt:lpstr>
      <vt:lpstr>                            </vt:lpstr>
      <vt:lpstr>PowerPoint-presentatie</vt:lpstr>
      <vt:lpstr>PowerPoint-presentatie</vt:lpstr>
      <vt:lpstr>PowerPoint-presentatie</vt:lpstr>
      <vt:lpstr>                            </vt:lpstr>
      <vt:lpstr>PowerPoint-presentatie</vt:lpstr>
    </vt:vector>
  </TitlesOfParts>
  <Company>CBS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E.P.T.M Teunissen</dc:creator>
  <cp:lastModifiedBy>Barteld</cp:lastModifiedBy>
  <cp:revision>617</cp:revision>
  <cp:lastPrinted>2016-09-20T12:29:33Z</cp:lastPrinted>
  <dcterms:created xsi:type="dcterms:W3CDTF">2015-05-11T08:07:01Z</dcterms:created>
  <dcterms:modified xsi:type="dcterms:W3CDTF">2018-09-30T21:54:41Z</dcterms:modified>
</cp:coreProperties>
</file>